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tif" ContentType="image/tif"/>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257" r:id="rId3"/>
    <p:sldId id="258" r:id="rId4"/>
    <p:sldId id="259" r:id="rId5"/>
    <p:sldId id="260" r:id="rId6"/>
    <p:sldId id="261" r:id="rId7"/>
    <p:sldId id="262" r:id="rId8"/>
    <p:sldId id="263" r:id="rId9"/>
    <p:sldId id="264" r:id="rId10"/>
    <p:sldId id="265" r:id="rId11"/>
    <p:sldId id="287" r:id="rId12"/>
    <p:sldId id="291" r:id="rId13"/>
    <p:sldId id="292" r:id="rId14"/>
    <p:sldId id="293" r:id="rId15"/>
    <p:sldId id="294" r:id="rId16"/>
    <p:sldId id="298"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8" r:id="rId30"/>
    <p:sldId id="320" r:id="rId31"/>
    <p:sldId id="321" r:id="rId32"/>
    <p:sldId id="325" r:id="rId33"/>
    <p:sldId id="327" r:id="rId34"/>
    <p:sldId id="328" r:id="rId35"/>
    <p:sldId id="329" r:id="rId36"/>
    <p:sldId id="330" r:id="rId37"/>
    <p:sldId id="331" r:id="rId38"/>
    <p:sldId id="332" r:id="rId39"/>
    <p:sldId id="333" r:id="rId40"/>
    <p:sldId id="334"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381" r:id="rId80"/>
    <p:sldId id="382" r:id="rId81"/>
    <p:sldId id="383" r:id="rId82"/>
    <p:sldId id="385" r:id="rId83"/>
    <p:sldId id="387" r:id="rId84"/>
    <p:sldId id="388" r:id="rId85"/>
    <p:sldId id="389" r:id="rId86"/>
    <p:sldId id="390" r:id="rId87"/>
    <p:sldId id="391" r:id="rId88"/>
    <p:sldId id="392" r:id="rId89"/>
    <p:sldId id="393" r:id="rId90"/>
    <p:sldId id="394" r:id="rId91"/>
    <p:sldId id="395" r:id="rId92"/>
    <p:sldId id="396" r:id="rId93"/>
    <p:sldId id="397" r:id="rId94"/>
    <p:sldId id="398" r:id="rId95"/>
    <p:sldId id="399" r:id="rId96"/>
    <p:sldId id="400" r:id="rId97"/>
    <p:sldId id="401" r:id="rId98"/>
    <p:sldId id="402" r:id="rId99"/>
    <p:sldId id="403" r:id="rId100"/>
    <p:sldId id="404" r:id="rId101"/>
    <p:sldId id="405" r:id="rId102"/>
    <p:sldId id="406" r:id="rId103"/>
    <p:sldId id="407" r:id="rId104"/>
    <p:sldId id="408" r:id="rId105"/>
    <p:sldId id="409" r:id="rId106"/>
    <p:sldId id="410" r:id="rId107"/>
    <p:sldId id="411" r:id="rId108"/>
    <p:sldId id="412" r:id="rId109"/>
    <p:sldId id="413" r:id="rId110"/>
    <p:sldId id="414" r:id="rId111"/>
    <p:sldId id="415" r:id="rId112"/>
    <p:sldId id="416" r:id="rId113"/>
    <p:sldId id="417" r:id="rId114"/>
    <p:sldId id="418" r:id="rId115"/>
    <p:sldId id="419" r:id="rId116"/>
    <p:sldId id="420" r:id="rId117"/>
    <p:sldId id="421" r:id="rId118"/>
    <p:sldId id="422" r:id="rId119"/>
    <p:sldId id="423" r:id="rId120"/>
    <p:sldId id="424" r:id="rId121"/>
    <p:sldId id="425" r:id="rId122"/>
    <p:sldId id="426" r:id="rId123"/>
    <p:sldId id="427" r:id="rId124"/>
    <p:sldId id="428" r:id="rId125"/>
    <p:sldId id="429" r:id="rId126"/>
    <p:sldId id="430" r:id="rId127"/>
    <p:sldId id="431" r:id="rId128"/>
    <p:sldId id="432" r:id="rId129"/>
    <p:sldId id="433" r:id="rId130"/>
    <p:sldId id="434" r:id="rId131"/>
    <p:sldId id="435" r:id="rId132"/>
    <p:sldId id="436" r:id="rId133"/>
    <p:sldId id="437" r:id="rId134"/>
    <p:sldId id="438" r:id="rId135"/>
    <p:sldId id="439" r:id="rId136"/>
    <p:sldId id="440" r:id="rId137"/>
    <p:sldId id="441" r:id="rId138"/>
    <p:sldId id="442" r:id="rId139"/>
    <p:sldId id="443" r:id="rId140"/>
    <p:sldId id="444" r:id="rId141"/>
    <p:sldId id="445" r:id="rId142"/>
    <p:sldId id="446" r:id="rId1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snapToObjects="1">
      <p:cViewPr varScale="1">
        <p:scale>
          <a:sx n="53" d="100"/>
          <a:sy n="53" d="100"/>
        </p:scale>
        <p:origin x="79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notesMaster" Target="notesMasters/notesMaster1.xml"/><Relationship Id="rId145" Type="http://schemas.openxmlformats.org/officeDocument/2006/relationships/presProps" Target="presProps.xml"/><Relationship Id="rId146" Type="http://schemas.openxmlformats.org/officeDocument/2006/relationships/viewProps" Target="viewProps.xml"/><Relationship Id="rId147" Type="http://schemas.openxmlformats.org/officeDocument/2006/relationships/theme" Target="theme/theme1.xml"/><Relationship Id="rId1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1143000" y="685800"/>
            <a:ext cx="4572000" cy="3429000"/>
          </a:xfrm>
          <a:prstGeom prst="rect">
            <a:avLst/>
          </a:prstGeom>
        </p:spPr>
        <p:txBody>
          <a:bodyPr/>
          <a:lstStyle/>
          <a:p>
            <a:endParaRPr/>
          </a:p>
        </p:txBody>
      </p:sp>
      <p:sp>
        <p:nvSpPr>
          <p:cNvPr id="289" name="Shape 28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s://animewriter.files.wordpress.com/2008/11/the-fat-flight-attendant.jp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 Id="rId3" Type="http://schemas.openxmlformats.org/officeDocument/2006/relationships/hyperlink" Target="https://upload.wikimedia.org/wikipedia/commons/7/74/James-Brown_1973.jp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 Id="rId3" Type="http://schemas.openxmlformats.org/officeDocument/2006/relationships/hyperlink" Target="http://www.heathersbytes.com/wp-content/uploads/2010/02/chocchipcookies.jp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 Id="rId3" Type="http://schemas.openxmlformats.org/officeDocument/2006/relationships/hyperlink" Target="http://www.marketing-community.fr/wp-content/uploads/2014/02/La-force-du-paradoxe-strategie.p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 Id="rId3" Type="http://schemas.openxmlformats.org/officeDocument/2006/relationships/hyperlink" Target="https://openclipart.org/image/800px/svg_to_png/217136/nic-behind.pn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 Id="rId3" Type="http://schemas.openxmlformats.org/officeDocument/2006/relationships/hyperlink" Target="https://openclipart.org/image/800px/svg_to_png/217136/nic-behind.p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 Id="rId3" Type="http://schemas.openxmlformats.org/officeDocument/2006/relationships/hyperlink" Target="https://openclipart.org/image/800px/svg_to_png/217136/nic-behind.pn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 Id="rId3" Type="http://schemas.openxmlformats.org/officeDocument/2006/relationships/hyperlink" Target="https://openclipart.org/image/800px/svg_to_png/217136/nic-behind.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 Id="rId3" Type="http://schemas.openxmlformats.org/officeDocument/2006/relationships/hyperlink" Target="https://openclipart.org/image/800px/svg_to_png/217136/nic-behind.p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 Id="rId3" Type="http://schemas.openxmlformats.org/officeDocument/2006/relationships/hyperlink" Target="https://openclipart.org/image/800px/svg_to_png/217136/nic-behind.pn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 Id="rId3" Type="http://schemas.openxmlformats.org/officeDocument/2006/relationships/hyperlink" Target="https://openclipart.org/image/800px/svg_to_png/217136/nic-behind.p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 Id="rId3" Type="http://schemas.openxmlformats.org/officeDocument/2006/relationships/hyperlink" Target="https://openclipart.org/image/800px/svg_to_png/217136/nic-behind.png"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 Id="rId3" Type="http://schemas.openxmlformats.org/officeDocument/2006/relationships/hyperlink" Target="https://openclipart.org/image/800px/svg_to_png/217136/nic-behind.png"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 Id="rId3" Type="http://schemas.openxmlformats.org/officeDocument/2006/relationships/hyperlink" Target="https://openclipart.org/image/800px/svg_to_png/217136/nic-behind.p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 Id="rId3" Type="http://schemas.openxmlformats.org/officeDocument/2006/relationships/hyperlink" Target="https://i.ytimg.com/vi/Y6exkN8xgto/maxresdefault.jpg"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 Id="rId3" Type="http://schemas.openxmlformats.org/officeDocument/2006/relationships/hyperlink" Target="http://www.statesidevinylsiding.com/images/GoldenHammer_2.jpg"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 Id="rId3" Type="http://schemas.openxmlformats.org/officeDocument/2006/relationships/hyperlink" Target="http://www.nylitigationfirm.com/wp-content/uploads/2012/12/unfaircompetition.jpg"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 Id="rId3" Type="http://schemas.openxmlformats.org/officeDocument/2006/relationships/hyperlink" Target="http://www.win10themes.com/wp-content/uploads/2015/08/Bart-Simpson-Wallpaper.jpg"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lanouvellerepublique.fr/var/nrv2_archive/storage/images/contenus/articles/2013/06/03/la-salamandre-parcourt-les-rues-de-la-ville-1490726/115106267/27909762-1-fre-FR/115106267_reference.jpg" TargetMode="External"/><Relationship Id="rId4" Type="http://schemas.openxmlformats.org/officeDocument/2006/relationships/hyperlink" Target="http://image.excite.fr/expresse/news/expresse-science-tunnel-sous-la-manche-default.jpg" TargetMode="External"/><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https://animewriter.files.wordpress.com/2008/11/the-fat-flight-attendant.jpg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noRot="1" noChangeAspect="1"/>
          </p:cNvSpPr>
          <p:nvPr>
            <p:ph type="sldImg"/>
          </p:nvPr>
        </p:nvSpPr>
        <p:spPr>
          <a:prstGeom prst="rect">
            <a:avLst/>
          </a:prstGeom>
        </p:spPr>
        <p:txBody>
          <a:bodyPr/>
          <a:lstStyle/>
          <a:p>
            <a:endParaRPr/>
          </a:p>
        </p:txBody>
      </p:sp>
      <p:sp>
        <p:nvSpPr>
          <p:cNvPr id="715" name="Shape 715"/>
          <p:cNvSpPr>
            <a:spLocks noGrp="1"/>
          </p:cNvSpPr>
          <p:nvPr>
            <p:ph type="body" sz="quarter" idx="1"/>
          </p:nvPr>
        </p:nvSpPr>
        <p:spPr>
          <a:prstGeom prst="rect">
            <a:avLst/>
          </a:prstGeom>
        </p:spPr>
        <p:txBody>
          <a:bodyPr/>
          <a:lstStyle/>
          <a:p>
            <a:r>
              <a:t>Nouvelle règle: le switch renvoie l’enveloppe vide (ICMP) pour donner un feedback au client.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Shape 726"/>
          <p:cNvSpPr>
            <a:spLocks noGrp="1" noRot="1" noChangeAspect="1"/>
          </p:cNvSpPr>
          <p:nvPr>
            <p:ph type="sldImg"/>
          </p:nvPr>
        </p:nvSpPr>
        <p:spPr>
          <a:prstGeom prst="rect">
            <a:avLst/>
          </a:prstGeom>
        </p:spPr>
        <p:txBody>
          <a:bodyPr/>
          <a:lstStyle/>
          <a:p>
            <a:endParaRPr/>
          </a:p>
        </p:txBody>
      </p:sp>
      <p:sp>
        <p:nvSpPr>
          <p:cNvPr id="727" name="Shape 727"/>
          <p:cNvSpPr>
            <a:spLocks noGrp="1"/>
          </p:cNvSpPr>
          <p:nvPr>
            <p:ph type="body" sz="quarter" idx="1"/>
          </p:nvPr>
        </p:nvSpPr>
        <p:spPr>
          <a:prstGeom prst="rect">
            <a:avLst/>
          </a:prstGeom>
        </p:spPr>
        <p:txBody>
          <a:bodyPr/>
          <a:lstStyle/>
          <a:p>
            <a:r>
              <a:t>La suite pouvant brusquer un public averti… on va s’arrêter là</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809"/>
          <p:cNvSpPr>
            <a:spLocks noGrp="1" noRot="1" noChangeAspect="1"/>
          </p:cNvSpPr>
          <p:nvPr>
            <p:ph type="sldImg"/>
          </p:nvPr>
        </p:nvSpPr>
        <p:spPr>
          <a:prstGeom prst="rect">
            <a:avLst/>
          </a:prstGeom>
        </p:spPr>
        <p:txBody>
          <a:bodyPr/>
          <a:lstStyle/>
          <a:p>
            <a:endParaRPr/>
          </a:p>
        </p:txBody>
      </p:sp>
      <p:sp>
        <p:nvSpPr>
          <p:cNvPr id="810" name="Shape 810"/>
          <p:cNvSpPr>
            <a:spLocks noGrp="1"/>
          </p:cNvSpPr>
          <p:nvPr>
            <p:ph type="body" sz="quarter" idx="1"/>
          </p:nvPr>
        </p:nvSpPr>
        <p:spPr>
          <a:prstGeom prst="rect">
            <a:avLst/>
          </a:prstGeom>
        </p:spPr>
        <p:txBody>
          <a:bodyPr/>
          <a:lstStyle/>
          <a:p>
            <a:r>
              <a:t>Alors d’après vous, qu’est ce qui pourrait se passer ici ? </a:t>
            </a:r>
          </a:p>
          <a:p>
            <a:endParaRPr/>
          </a:p>
          <a:p>
            <a:r>
              <a:t>Pourquoi avons-nous un temps de génération de la page qui est de 4 à 5 secondes alors que les opérations des services sous-jacents ne sont que de 50 ms ?</a:t>
            </a:r>
          </a:p>
          <a:p>
            <a:endParaRPr/>
          </a:p>
          <a:p>
            <a:r>
              <a:t>Oracle ? pourquoi pas, mais pas le prochain bottleneck.</a:t>
            </a:r>
          </a:p>
          <a:p>
            <a:r>
              <a:t>(en fait les gens de Tapiocorp ont mis un Oracle ici parce qu’ils avaient un partenariat, mais le gros des informations provient des backends existants de Tapiocorp en jaune ici sur la partie de gauche)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Shape 816"/>
          <p:cNvSpPr>
            <a:spLocks noGrp="1" noRot="1" noChangeAspect="1"/>
          </p:cNvSpPr>
          <p:nvPr>
            <p:ph type="sldImg"/>
          </p:nvPr>
        </p:nvSpPr>
        <p:spPr>
          <a:prstGeom prst="rect">
            <a:avLst/>
          </a:prstGeom>
        </p:spPr>
        <p:txBody>
          <a:bodyPr/>
          <a:lstStyle/>
          <a:p>
            <a:endParaRPr/>
          </a:p>
        </p:txBody>
      </p:sp>
      <p:sp>
        <p:nvSpPr>
          <p:cNvPr id="817" name="Shape 817"/>
          <p:cNvSpPr>
            <a:spLocks noGrp="1"/>
          </p:cNvSpPr>
          <p:nvPr>
            <p:ph type="body" sz="quarter" idx="1"/>
          </p:nvPr>
        </p:nvSpPr>
        <p:spPr>
          <a:prstGeom prst="rect">
            <a:avLst/>
          </a:prstGeom>
        </p:spPr>
        <p:txBody>
          <a:bodyPr/>
          <a:lstStyle/>
          <a:p>
            <a:r>
              <a:t>On va plutôt zoomer sur tous ces échanges entre le serveur web PHP et les différents services écrits en C#, Java ou Go.</a:t>
            </a:r>
          </a:p>
          <a:p>
            <a:endParaRPr/>
          </a:p>
          <a:p>
            <a:r>
              <a:t>A votre avis, qu’est ce qui peut se passer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ape 955"/>
          <p:cNvSpPr>
            <a:spLocks noGrp="1" noRot="1" noChangeAspect="1"/>
          </p:cNvSpPr>
          <p:nvPr>
            <p:ph type="sldImg"/>
          </p:nvPr>
        </p:nvSpPr>
        <p:spPr>
          <a:xfrm>
            <a:off x="381000" y="685800"/>
            <a:ext cx="6096000" cy="3429000"/>
          </a:xfrm>
          <a:prstGeom prst="rect">
            <a:avLst/>
          </a:prstGeom>
        </p:spPr>
        <p:txBody>
          <a:bodyPr/>
          <a:lstStyle/>
          <a:p>
            <a:endParaRPr/>
          </a:p>
        </p:txBody>
      </p:sp>
      <p:sp>
        <p:nvSpPr>
          <p:cNvPr id="956" name="Shape 956"/>
          <p:cNvSpPr>
            <a:spLocks noGrp="1"/>
          </p:cNvSpPr>
          <p:nvPr>
            <p:ph type="body" sz="quarter" idx="1"/>
          </p:nvPr>
        </p:nvSpPr>
        <p:spPr>
          <a:prstGeom prst="rect">
            <a:avLst/>
          </a:prstGeom>
        </p:spPr>
        <p:txBody>
          <a:bodyPr/>
          <a:lstStyle/>
          <a:p>
            <a:r>
              <a:rPr u="sng">
                <a:hlinkClick r:id="rId3"/>
              </a:rPr>
              <a:t>https://upload.wikimedia.org/wikipedia/commons/7/74/James-Brown_1973.jpg</a:t>
            </a:r>
          </a:p>
          <a:p>
            <a:endParaRPr u="sng">
              <a:hlinkClick r:id="rId3"/>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Shape 962"/>
          <p:cNvSpPr>
            <a:spLocks noGrp="1" noRot="1" noChangeAspect="1"/>
          </p:cNvSpPr>
          <p:nvPr>
            <p:ph type="sldImg"/>
          </p:nvPr>
        </p:nvSpPr>
        <p:spPr>
          <a:xfrm>
            <a:off x="381000" y="685800"/>
            <a:ext cx="6096000" cy="3429000"/>
          </a:xfrm>
          <a:prstGeom prst="rect">
            <a:avLst/>
          </a:prstGeom>
        </p:spPr>
        <p:txBody>
          <a:bodyPr/>
          <a:lstStyle/>
          <a:p>
            <a:endParaRPr/>
          </a:p>
        </p:txBody>
      </p:sp>
      <p:sp>
        <p:nvSpPr>
          <p:cNvPr id="963" name="Shape 963"/>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http://www.heathersbytes.com/wp-content/uploads/2010/02/chocchipcookies.jpg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Shape 1050"/>
          <p:cNvSpPr>
            <a:spLocks noGrp="1" noRot="1" noChangeAspect="1"/>
          </p:cNvSpPr>
          <p:nvPr>
            <p:ph type="sldImg"/>
          </p:nvPr>
        </p:nvSpPr>
        <p:spPr>
          <a:prstGeom prst="rect">
            <a:avLst/>
          </a:prstGeom>
        </p:spPr>
        <p:txBody>
          <a:bodyPr/>
          <a:lstStyle/>
          <a:p>
            <a:endParaRPr/>
          </a:p>
        </p:txBody>
      </p:sp>
      <p:sp>
        <p:nvSpPr>
          <p:cNvPr id="1051" name="Shape 1051"/>
          <p:cNvSpPr>
            <a:spLocks noGrp="1"/>
          </p:cNvSpPr>
          <p:nvPr>
            <p:ph type="body" sz="quarter" idx="1"/>
          </p:nvPr>
        </p:nvSpPr>
        <p:spPr>
          <a:prstGeom prst="rect">
            <a:avLst/>
          </a:prstGeom>
        </p:spPr>
        <p:txBody>
          <a:bodyPr/>
          <a:lstStyle/>
          <a:p>
            <a:r>
              <a:t>C’est ça, et la marmotte elle met le chocolat dans le papier alu…</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Shape 1062"/>
          <p:cNvSpPr>
            <a:spLocks noGrp="1" noRot="1" noChangeAspect="1"/>
          </p:cNvSpPr>
          <p:nvPr>
            <p:ph type="sldImg"/>
          </p:nvPr>
        </p:nvSpPr>
        <p:spPr>
          <a:prstGeom prst="rect">
            <a:avLst/>
          </a:prstGeom>
        </p:spPr>
        <p:txBody>
          <a:bodyPr/>
          <a:lstStyle/>
          <a:p>
            <a:endParaRPr/>
          </a:p>
        </p:txBody>
      </p:sp>
      <p:sp>
        <p:nvSpPr>
          <p:cNvPr id="1063" name="Shape 1063"/>
          <p:cNvSpPr>
            <a:spLocks noGrp="1"/>
          </p:cNvSpPr>
          <p:nvPr>
            <p:ph type="body" sz="quarter" idx="1"/>
          </p:nvPr>
        </p:nvSpPr>
        <p:spPr>
          <a:prstGeom prst="rect">
            <a:avLst/>
          </a:prstGeom>
        </p:spPr>
        <p:txBody>
          <a:bodyPr/>
          <a:lstStyle/>
          <a:p>
            <a:r>
              <a:t>Couplage et transport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noRot="1" noChangeAspect="1"/>
          </p:cNvSpPr>
          <p:nvPr>
            <p:ph type="sldImg"/>
          </p:nvPr>
        </p:nvSpPr>
        <p:spPr>
          <a:xfrm>
            <a:off x="381000" y="685800"/>
            <a:ext cx="6096000" cy="3429000"/>
          </a:xfrm>
          <a:prstGeom prst="rect">
            <a:avLst/>
          </a:prstGeom>
        </p:spPr>
        <p:txBody>
          <a:bodyPr/>
          <a:lstStyle/>
          <a:p>
            <a:endParaRPr/>
          </a:p>
        </p:txBody>
      </p:sp>
      <p:sp>
        <p:nvSpPr>
          <p:cNvPr id="1068" name="Shape 1068"/>
          <p:cNvSpPr>
            <a:spLocks noGrp="1"/>
          </p:cNvSpPr>
          <p:nvPr>
            <p:ph type="body" sz="quarter" idx="1"/>
          </p:nvPr>
        </p:nvSpPr>
        <p:spPr>
          <a:prstGeom prst="rect">
            <a:avLst/>
          </a:prstGeom>
        </p:spPr>
        <p:txBody>
          <a:bodyPr/>
          <a:lstStyle/>
          <a:p>
            <a:r>
              <a:t>Couplage et transport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 name="Shape 1087"/>
          <p:cNvSpPr>
            <a:spLocks noGrp="1" noRot="1" noChangeAspect="1"/>
          </p:cNvSpPr>
          <p:nvPr>
            <p:ph type="sldImg"/>
          </p:nvPr>
        </p:nvSpPr>
        <p:spPr>
          <a:prstGeom prst="rect">
            <a:avLst/>
          </a:prstGeom>
        </p:spPr>
        <p:txBody>
          <a:bodyPr/>
          <a:lstStyle/>
          <a:p>
            <a:endParaRPr/>
          </a:p>
        </p:txBody>
      </p:sp>
      <p:sp>
        <p:nvSpPr>
          <p:cNvPr id="1088" name="Shape 1088"/>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http://www.marketing-community.fr/wp-content/uploads/2014/02/La-force-du-paradoxe-strategie.png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r>
              <a:t>Histogramme percentiles page load et TTFB (définition)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noRot="1" noChangeAspect="1"/>
          </p:cNvSpPr>
          <p:nvPr>
            <p:ph type="sldImg"/>
          </p:nvPr>
        </p:nvSpPr>
        <p:spPr>
          <a:prstGeom prst="rect">
            <a:avLst/>
          </a:prstGeom>
        </p:spPr>
        <p:txBody>
          <a:bodyPr/>
          <a:lstStyle/>
          <a:p>
            <a:endParaRPr/>
          </a:p>
        </p:txBody>
      </p:sp>
      <p:sp>
        <p:nvSpPr>
          <p:cNvPr id="1126" name="Shape 1126"/>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https://openclipart.org/image/800px/svg_to_png/217136/nic-behind.png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Shape 1148"/>
          <p:cNvSpPr>
            <a:spLocks noGrp="1" noRot="1" noChangeAspect="1"/>
          </p:cNvSpPr>
          <p:nvPr>
            <p:ph type="sldImg"/>
          </p:nvPr>
        </p:nvSpPr>
        <p:spPr>
          <a:prstGeom prst="rect">
            <a:avLst/>
          </a:prstGeom>
        </p:spPr>
        <p:txBody>
          <a:bodyPr/>
          <a:lstStyle/>
          <a:p>
            <a:endParaRPr/>
          </a:p>
        </p:txBody>
      </p:sp>
      <p:sp>
        <p:nvSpPr>
          <p:cNvPr id="1149" name="Shape 1149"/>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https://openclipart.org/image/800px/svg_to_png/217136/nic-behind.png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a:spLocks noGrp="1" noRot="1" noChangeAspect="1"/>
          </p:cNvSpPr>
          <p:nvPr>
            <p:ph type="sldImg"/>
          </p:nvPr>
        </p:nvSpPr>
        <p:spPr>
          <a:prstGeom prst="rect">
            <a:avLst/>
          </a:prstGeom>
        </p:spPr>
        <p:txBody>
          <a:bodyPr/>
          <a:lstStyle/>
          <a:p>
            <a:endParaRPr/>
          </a:p>
        </p:txBody>
      </p:sp>
      <p:sp>
        <p:nvSpPr>
          <p:cNvPr id="1172" name="Shape 1172"/>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https://openclipart.org/image/800px/svg_to_png/217136/nic-behind.png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Shape 1194"/>
          <p:cNvSpPr>
            <a:spLocks noGrp="1" noRot="1" noChangeAspect="1"/>
          </p:cNvSpPr>
          <p:nvPr>
            <p:ph type="sldImg"/>
          </p:nvPr>
        </p:nvSpPr>
        <p:spPr>
          <a:prstGeom prst="rect">
            <a:avLst/>
          </a:prstGeom>
        </p:spPr>
        <p:txBody>
          <a:bodyPr/>
          <a:lstStyle/>
          <a:p>
            <a:endParaRPr/>
          </a:p>
        </p:txBody>
      </p:sp>
      <p:sp>
        <p:nvSpPr>
          <p:cNvPr id="1195" name="Shape 1195"/>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https://openclipart.org/image/800px/svg_to_png/217136/nic-behind.png</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Shape 1217"/>
          <p:cNvSpPr>
            <a:spLocks noGrp="1" noRot="1" noChangeAspect="1"/>
          </p:cNvSpPr>
          <p:nvPr>
            <p:ph type="sldImg"/>
          </p:nvPr>
        </p:nvSpPr>
        <p:spPr>
          <a:prstGeom prst="rect">
            <a:avLst/>
          </a:prstGeom>
        </p:spPr>
        <p:txBody>
          <a:bodyPr/>
          <a:lstStyle/>
          <a:p>
            <a:endParaRPr/>
          </a:p>
        </p:txBody>
      </p:sp>
      <p:sp>
        <p:nvSpPr>
          <p:cNvPr id="1218" name="Shape 1218"/>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https://openclipart.org/image/800px/svg_to_png/217136/nic-behind.png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 name="Shape 1240"/>
          <p:cNvSpPr>
            <a:spLocks noGrp="1" noRot="1" noChangeAspect="1"/>
          </p:cNvSpPr>
          <p:nvPr>
            <p:ph type="sldImg"/>
          </p:nvPr>
        </p:nvSpPr>
        <p:spPr>
          <a:prstGeom prst="rect">
            <a:avLst/>
          </a:prstGeom>
        </p:spPr>
        <p:txBody>
          <a:bodyPr/>
          <a:lstStyle/>
          <a:p>
            <a:endParaRPr/>
          </a:p>
        </p:txBody>
      </p:sp>
      <p:sp>
        <p:nvSpPr>
          <p:cNvPr id="1241" name="Shape 1241"/>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https://openclipart.org/image/800px/svg_to_png/217136/nic-behind.png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a:spLocks noGrp="1" noRot="1" noChangeAspect="1"/>
          </p:cNvSpPr>
          <p:nvPr>
            <p:ph type="sldImg"/>
          </p:nvPr>
        </p:nvSpPr>
        <p:spPr>
          <a:prstGeom prst="rect">
            <a:avLst/>
          </a:prstGeom>
        </p:spPr>
        <p:txBody>
          <a:bodyPr/>
          <a:lstStyle/>
          <a:p>
            <a:endParaRPr/>
          </a:p>
        </p:txBody>
      </p:sp>
      <p:sp>
        <p:nvSpPr>
          <p:cNvPr id="1264" name="Shape 1264"/>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https://openclipart.org/image/800px/svg_to_png/217136/nic-behind.png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Shape 1286"/>
          <p:cNvSpPr>
            <a:spLocks noGrp="1" noRot="1" noChangeAspect="1"/>
          </p:cNvSpPr>
          <p:nvPr>
            <p:ph type="sldImg"/>
          </p:nvPr>
        </p:nvSpPr>
        <p:spPr>
          <a:prstGeom prst="rect">
            <a:avLst/>
          </a:prstGeom>
        </p:spPr>
        <p:txBody>
          <a:bodyPr/>
          <a:lstStyle/>
          <a:p>
            <a:endParaRPr/>
          </a:p>
        </p:txBody>
      </p:sp>
      <p:sp>
        <p:nvSpPr>
          <p:cNvPr id="1287" name="Shape 1287"/>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https://openclipart.org/image/800px/svg_to_png/217136/nic-behind.png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 name="Shape 1309"/>
          <p:cNvSpPr>
            <a:spLocks noGrp="1" noRot="1" noChangeAspect="1"/>
          </p:cNvSpPr>
          <p:nvPr>
            <p:ph type="sldImg"/>
          </p:nvPr>
        </p:nvSpPr>
        <p:spPr>
          <a:prstGeom prst="rect">
            <a:avLst/>
          </a:prstGeom>
        </p:spPr>
        <p:txBody>
          <a:bodyPr/>
          <a:lstStyle/>
          <a:p>
            <a:endParaRPr/>
          </a:p>
        </p:txBody>
      </p:sp>
      <p:sp>
        <p:nvSpPr>
          <p:cNvPr id="1310" name="Shape 1310"/>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https://openclipart.org/image/800px/svg_to_png/217136/nic-behind.png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 name="Shape 1342"/>
          <p:cNvSpPr>
            <a:spLocks noGrp="1" noRot="1" noChangeAspect="1"/>
          </p:cNvSpPr>
          <p:nvPr>
            <p:ph type="sldImg"/>
          </p:nvPr>
        </p:nvSpPr>
        <p:spPr>
          <a:prstGeom prst="rect">
            <a:avLst/>
          </a:prstGeom>
        </p:spPr>
        <p:txBody>
          <a:bodyPr/>
          <a:lstStyle/>
          <a:p>
            <a:endParaRPr/>
          </a:p>
        </p:txBody>
      </p:sp>
      <p:sp>
        <p:nvSpPr>
          <p:cNvPr id="1343" name="Shape 1343"/>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https://openclipart.org/image/800px/svg_to_png/217136/nic-behind.png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r>
              <a:t>Afficher le premier graphe</a:t>
            </a:r>
          </a:p>
          <a:p>
            <a:r>
              <a:t>Puis le 2 second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 name="Shape 1351"/>
          <p:cNvSpPr>
            <a:spLocks noGrp="1" noRot="1" noChangeAspect="1"/>
          </p:cNvSpPr>
          <p:nvPr>
            <p:ph type="sldImg"/>
          </p:nvPr>
        </p:nvSpPr>
        <p:spPr>
          <a:prstGeom prst="rect">
            <a:avLst/>
          </a:prstGeom>
        </p:spPr>
        <p:txBody>
          <a:bodyPr/>
          <a:lstStyle/>
          <a:p>
            <a:endParaRPr/>
          </a:p>
        </p:txBody>
      </p:sp>
      <p:sp>
        <p:nvSpPr>
          <p:cNvPr id="1352" name="Shape 1352"/>
          <p:cNvSpPr>
            <a:spLocks noGrp="1"/>
          </p:cNvSpPr>
          <p:nvPr>
            <p:ph type="body" sz="quarter" idx="1"/>
          </p:nvPr>
        </p:nvSpPr>
        <p:spPr>
          <a:prstGeom prst="rect">
            <a:avLst/>
          </a:prstGeom>
        </p:spPr>
        <p:txBody>
          <a:bodyPr/>
          <a:lstStyle/>
          <a:p>
            <a:r>
              <a:t>Figure 1. above depicts decoupling the access to an IO device, and therefore the contention for access to it, by introducing a queue like structure to stage the messages/events to be sent and a thread doing the batching for writing to the device.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Shape 1418"/>
          <p:cNvSpPr>
            <a:spLocks noGrp="1" noRot="1" noChangeAspect="1"/>
          </p:cNvSpPr>
          <p:nvPr>
            <p:ph type="sldImg"/>
          </p:nvPr>
        </p:nvSpPr>
        <p:spPr>
          <a:prstGeom prst="rect">
            <a:avLst/>
          </a:prstGeom>
        </p:spPr>
        <p:txBody>
          <a:bodyPr/>
          <a:lstStyle/>
          <a:p>
            <a:endParaRPr/>
          </a:p>
        </p:txBody>
      </p:sp>
      <p:sp>
        <p:nvSpPr>
          <p:cNvPr id="1419" name="Shape 1419"/>
          <p:cNvSpPr>
            <a:spLocks noGrp="1"/>
          </p:cNvSpPr>
          <p:nvPr>
            <p:ph type="body" sz="quarter" idx="1"/>
          </p:nvPr>
        </p:nvSpPr>
        <p:spPr>
          <a:prstGeom prst="rect">
            <a:avLst/>
          </a:prstGeom>
        </p:spPr>
        <p:txBody>
          <a:bodyPr/>
          <a:lstStyle/>
          <a:p>
            <a:r>
              <a:t>On va plutôt zoomer sur tous ces échanges entre le serveur web PHP et les différents services écrits en C#, Java ou Go.</a:t>
            </a:r>
          </a:p>
          <a:p>
            <a:endParaRPr/>
          </a:p>
          <a:p>
            <a:r>
              <a:t>A votre avis, qu’est ce qui peut se passer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 name="Shape 1445"/>
          <p:cNvSpPr>
            <a:spLocks noGrp="1" noRot="1" noChangeAspect="1"/>
          </p:cNvSpPr>
          <p:nvPr>
            <p:ph type="sldImg"/>
          </p:nvPr>
        </p:nvSpPr>
        <p:spPr>
          <a:prstGeom prst="rect">
            <a:avLst/>
          </a:prstGeom>
        </p:spPr>
        <p:txBody>
          <a:bodyPr/>
          <a:lstStyle/>
          <a:p>
            <a:endParaRPr/>
          </a:p>
        </p:txBody>
      </p:sp>
      <p:sp>
        <p:nvSpPr>
          <p:cNvPr id="1446" name="Shape 1446"/>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https://i.ytimg.com/vi/Y6exkN8xgto/maxresdefault.jpg</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 name="Shape 1486"/>
          <p:cNvSpPr>
            <a:spLocks noGrp="1" noRot="1" noChangeAspect="1"/>
          </p:cNvSpPr>
          <p:nvPr>
            <p:ph type="sldImg"/>
          </p:nvPr>
        </p:nvSpPr>
        <p:spPr>
          <a:prstGeom prst="rect">
            <a:avLst/>
          </a:prstGeom>
        </p:spPr>
        <p:txBody>
          <a:bodyPr/>
          <a:lstStyle/>
          <a:p>
            <a:endParaRPr/>
          </a:p>
        </p:txBody>
      </p:sp>
      <p:sp>
        <p:nvSpPr>
          <p:cNvPr id="1487" name="Shape 1487"/>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http://www.statesidevinylsiding.com/images/GoldenHammer_2.jpg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5" name="Shape 2265"/>
          <p:cNvSpPr>
            <a:spLocks noGrp="1" noRot="1" noChangeAspect="1"/>
          </p:cNvSpPr>
          <p:nvPr>
            <p:ph type="sldImg"/>
          </p:nvPr>
        </p:nvSpPr>
        <p:spPr>
          <a:prstGeom prst="rect">
            <a:avLst/>
          </a:prstGeom>
        </p:spPr>
        <p:txBody>
          <a:bodyPr/>
          <a:lstStyle/>
          <a:p>
            <a:endParaRPr/>
          </a:p>
        </p:txBody>
      </p:sp>
      <p:sp>
        <p:nvSpPr>
          <p:cNvPr id="2266" name="Shape 2266"/>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http://www.nylitigationfirm.com/wp-content/uploads/2012/12/unfaircompetition.jpg</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1" name="Shape 2701"/>
          <p:cNvSpPr>
            <a:spLocks noGrp="1" noRot="1" noChangeAspect="1"/>
          </p:cNvSpPr>
          <p:nvPr>
            <p:ph type="sldImg"/>
          </p:nvPr>
        </p:nvSpPr>
        <p:spPr>
          <a:prstGeom prst="rect">
            <a:avLst/>
          </a:prstGeom>
        </p:spPr>
        <p:txBody>
          <a:bodyPr/>
          <a:lstStyle/>
          <a:p>
            <a:endParaRPr/>
          </a:p>
        </p:txBody>
      </p:sp>
      <p:sp>
        <p:nvSpPr>
          <p:cNvPr id="2702" name="Shape 2702"/>
          <p:cNvSpPr>
            <a:spLocks noGrp="1"/>
          </p:cNvSpPr>
          <p:nvPr>
            <p:ph type="body" sz="quarter" idx="1"/>
          </p:nvPr>
        </p:nvSpPr>
        <p:spPr>
          <a:prstGeom prst="rect">
            <a:avLst/>
          </a:prstGeom>
        </p:spPr>
        <p:txBody>
          <a:bodyPr/>
          <a:lstStyle/>
          <a:p>
            <a:r>
              <a:rPr u="sng">
                <a:hlinkClick r:id="rId3"/>
              </a:rPr>
              <a:t>http://www.win10themes.com/wp-content/uploads/2015/08/Bart-Simpson-Wallpaper.jpg</a:t>
            </a:r>
          </a:p>
          <a:p>
            <a:endParaRPr u="sng">
              <a:hlinkClick r:id="rId3"/>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6" name="Shape 2706"/>
          <p:cNvSpPr>
            <a:spLocks noGrp="1" noRot="1" noChangeAspect="1"/>
          </p:cNvSpPr>
          <p:nvPr>
            <p:ph type="sldImg"/>
          </p:nvPr>
        </p:nvSpPr>
        <p:spPr>
          <a:prstGeom prst="rect">
            <a:avLst/>
          </a:prstGeom>
        </p:spPr>
        <p:txBody>
          <a:bodyPr/>
          <a:lstStyle/>
          <a:p>
            <a:endParaRPr/>
          </a:p>
        </p:txBody>
      </p:sp>
      <p:sp>
        <p:nvSpPr>
          <p:cNvPr id="2707" name="Shape 2707"/>
          <p:cNvSpPr>
            <a:spLocks noGrp="1"/>
          </p:cNvSpPr>
          <p:nvPr>
            <p:ph type="body" sz="quarter" idx="1"/>
          </p:nvPr>
        </p:nvSpPr>
        <p:spPr>
          <a:prstGeom prst="rect">
            <a:avLst/>
          </a:prstGeom>
        </p:spPr>
        <p:txBody>
          <a:bodyPr/>
          <a:lstStyle/>
          <a:p>
            <a:r>
              <a:t>TCP : nivellement par le bas en terme de latence</a:t>
            </a:r>
          </a:p>
          <a:p>
            <a:r>
              <a:t>UDP : attention à ne pas défoncer le réseau =&gt; c’est un métier de faire un middleware multicast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1" name="Shape 2711"/>
          <p:cNvSpPr>
            <a:spLocks noGrp="1" noRot="1" noChangeAspect="1"/>
          </p:cNvSpPr>
          <p:nvPr>
            <p:ph type="sldImg"/>
          </p:nvPr>
        </p:nvSpPr>
        <p:spPr>
          <a:prstGeom prst="rect">
            <a:avLst/>
          </a:prstGeom>
        </p:spPr>
        <p:txBody>
          <a:bodyPr/>
          <a:lstStyle/>
          <a:p>
            <a:endParaRPr/>
          </a:p>
        </p:txBody>
      </p:sp>
      <p:sp>
        <p:nvSpPr>
          <p:cNvPr id="2712" name="Shape 2712"/>
          <p:cNvSpPr>
            <a:spLocks noGrp="1"/>
          </p:cNvSpPr>
          <p:nvPr>
            <p:ph type="body" sz="quarter" idx="1"/>
          </p:nvPr>
        </p:nvSpPr>
        <p:spPr>
          <a:prstGeom prst="rect">
            <a:avLst/>
          </a:prstGeom>
        </p:spPr>
        <p:txBody>
          <a:bodyPr/>
          <a:lstStyle/>
          <a:p>
            <a:r>
              <a:t>TCP : nivellement par le bas en terme de latence</a:t>
            </a:r>
          </a:p>
          <a:p>
            <a:r>
              <a:t>UDP : attention à ne pas défoncer le réseau =&gt; c’est un métier de faire un middleware multicast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5" name="Shape 2715"/>
          <p:cNvSpPr>
            <a:spLocks noGrp="1" noRot="1" noChangeAspect="1"/>
          </p:cNvSpPr>
          <p:nvPr>
            <p:ph type="sldImg"/>
          </p:nvPr>
        </p:nvSpPr>
        <p:spPr>
          <a:prstGeom prst="rect">
            <a:avLst/>
          </a:prstGeom>
        </p:spPr>
        <p:txBody>
          <a:bodyPr/>
          <a:lstStyle/>
          <a:p>
            <a:endParaRPr/>
          </a:p>
        </p:txBody>
      </p:sp>
      <p:sp>
        <p:nvSpPr>
          <p:cNvPr id="2716" name="Shape 2716"/>
          <p:cNvSpPr>
            <a:spLocks noGrp="1"/>
          </p:cNvSpPr>
          <p:nvPr>
            <p:ph type="body" sz="quarter" idx="1"/>
          </p:nvPr>
        </p:nvSpPr>
        <p:spPr>
          <a:prstGeom prst="rect">
            <a:avLst/>
          </a:prstGeom>
        </p:spPr>
        <p:txBody>
          <a:bodyPr/>
          <a:lstStyle/>
          <a:p>
            <a:r>
              <a:t>La suite pouvant brusquer un public averti… on va s’arrêter là</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7" name="Shape 2727"/>
          <p:cNvSpPr>
            <a:spLocks noGrp="1" noRot="1" noChangeAspect="1"/>
          </p:cNvSpPr>
          <p:nvPr>
            <p:ph type="sldImg"/>
          </p:nvPr>
        </p:nvSpPr>
        <p:spPr>
          <a:prstGeom prst="rect">
            <a:avLst/>
          </a:prstGeom>
        </p:spPr>
        <p:txBody>
          <a:bodyPr/>
          <a:lstStyle/>
          <a:p>
            <a:endParaRPr/>
          </a:p>
        </p:txBody>
      </p:sp>
      <p:sp>
        <p:nvSpPr>
          <p:cNvPr id="2728" name="Shape 2728"/>
          <p:cNvSpPr>
            <a:spLocks noGrp="1"/>
          </p:cNvSpPr>
          <p:nvPr>
            <p:ph type="body" sz="quarter" idx="1"/>
          </p:nvPr>
        </p:nvSpPr>
        <p:spPr>
          <a:prstGeom prst="rect">
            <a:avLst/>
          </a:prstGeom>
        </p:spPr>
        <p:txBody>
          <a:bodyPr/>
          <a:lstStyle/>
          <a:p>
            <a:r>
              <a:t>La suite pouvant brusquer un public averti… on va s’arrêter là</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p>
            <a:r>
              <a:t>Question : une idée ? Qu’est ce que vous proposez ? On investigue à droite ? à gauche ?</a:t>
            </a:r>
          </a:p>
          <a:p>
            <a:r>
              <a:t>A gauche: Chatty interface</a:t>
            </a:r>
          </a:p>
          <a:p>
            <a:r>
              <a:t>A droite : bande passante effective liée à une latence réseau pourrie</a:t>
            </a:r>
          </a:p>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prstGeom prst="rect">
            <a:avLst/>
          </a:prstGeom>
        </p:spPr>
        <p:txBody>
          <a:bodyPr/>
          <a:lstStyle/>
          <a:p>
            <a:endParaRPr/>
          </a:p>
        </p:txBody>
      </p:sp>
      <p:sp>
        <p:nvSpPr>
          <p:cNvPr id="520" name="Shape 520"/>
          <p:cNvSpPr>
            <a:spLocks noGrp="1"/>
          </p:cNvSpPr>
          <p:nvPr>
            <p:ph type="body" sz="quarter" idx="1"/>
          </p:nvPr>
        </p:nvSpPr>
        <p:spPr>
          <a:prstGeom prst="rect">
            <a:avLst/>
          </a:prstGeom>
        </p:spPr>
        <p:txBody>
          <a:bodyPr/>
          <a:lstStyle/>
          <a:p>
            <a:r>
              <a:rPr u="sng">
                <a:hlinkClick r:id="rId3"/>
              </a:rPr>
              <a:t>http://www.lanouvellerepublique.fr/var/nrv2_archive/storage/images/contenus/articles/2013/06/03/la-salamandre-parcourt-les-rues-de-la-ville-1490726/115106267/27909762-1-fre-FR/115106267_reference.jpg</a:t>
            </a:r>
          </a:p>
          <a:p>
            <a:endParaRPr u="sng">
              <a:hlinkClick r:id="rId3"/>
            </a:endParaRPr>
          </a:p>
          <a:p>
            <a:r>
              <a:rPr u="sng">
                <a:hlinkClick r:id="rId4"/>
              </a:rPr>
              <a:t>http://image.excite.fr/expresse/news/expresse-science-tunnel-sous-la-manche-default.jpg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p>
            <a:r>
              <a:t>un spectateur fait l’application et lit les messages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p>
            <a:r>
              <a:t>On reprend l’exercice mais avec handshake:</a:t>
            </a:r>
          </a:p>
          <a:p>
            <a:r>
              <a:t>Thomas écrit sur un post-it la taille de son buffer (« RB = 3; ok? ») et l’envoie à raphael sur une enveloppe</a:t>
            </a:r>
          </a:p>
          <a:p>
            <a:r>
              <a:t>Raphael garde le papier avec la taille de buffer et renvoie la sienne (2 postit: 1 ok et l’autre avec sa valeur de buffet sur la mmm une enveloppe. « Ok » « SB = 5; OK »):</a:t>
            </a:r>
          </a:p>
          <a:p>
            <a:r>
              <a:t>Thomas enfin renvoie un « ok: SB = 5 »</a:t>
            </a:r>
          </a:p>
          <a:p>
            <a:r>
              <a:t>on recommence l’exercice en mettant des papiers de couleurs mais cette fois les enveloppes vides vont dans l’autre sens (ACK des transmissions)</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Shape 688"/>
          <p:cNvSpPr>
            <a:spLocks noGrp="1" noRot="1" noChangeAspect="1"/>
          </p:cNvSpPr>
          <p:nvPr>
            <p:ph type="sldImg"/>
          </p:nvPr>
        </p:nvSpPr>
        <p:spPr>
          <a:prstGeom prst="rect">
            <a:avLst/>
          </a:prstGeom>
        </p:spPr>
        <p:txBody>
          <a:bodyPr/>
          <a:lstStyle/>
          <a:p>
            <a:endParaRPr/>
          </a:p>
        </p:txBody>
      </p:sp>
      <p:sp>
        <p:nvSpPr>
          <p:cNvPr id="689" name="Shape 689"/>
          <p:cNvSpPr>
            <a:spLocks noGrp="1"/>
          </p:cNvSpPr>
          <p:nvPr>
            <p:ph type="body" sz="quarter" idx="1"/>
          </p:nvPr>
        </p:nvSpPr>
        <p:spPr>
          <a:prstGeom prst="rect">
            <a:avLst/>
          </a:prstGeom>
        </p:spPr>
        <p:txBody>
          <a:bodyPr/>
          <a:lstStyle/>
          <a:p>
            <a:r>
              <a:t>Handshake TCP</a:t>
            </a:r>
          </a:p>
          <a:p>
            <a:r>
              <a:t>Mettre solides de Raphael à la place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hape 702"/>
          <p:cNvSpPr>
            <a:spLocks noGrp="1" noRot="1" noChangeAspect="1"/>
          </p:cNvSpPr>
          <p:nvPr>
            <p:ph type="sldImg"/>
          </p:nvPr>
        </p:nvSpPr>
        <p:spPr>
          <a:prstGeom prst="rect">
            <a:avLst/>
          </a:prstGeom>
        </p:spPr>
        <p:txBody>
          <a:bodyPr/>
          <a:lstStyle/>
          <a:p>
            <a:endParaRPr/>
          </a:p>
        </p:txBody>
      </p:sp>
      <p:sp>
        <p:nvSpPr>
          <p:cNvPr id="703" name="Shape 703"/>
          <p:cNvSpPr>
            <a:spLocks noGrp="1"/>
          </p:cNvSpPr>
          <p:nvPr>
            <p:ph type="body" sz="quarter" idx="1"/>
          </p:nvPr>
        </p:nvSpPr>
        <p:spPr>
          <a:prstGeom prst="rect">
            <a:avLst/>
          </a:prstGeom>
        </p:spPr>
        <p:txBody>
          <a:bodyPr/>
          <a:lstStyle/>
          <a:p>
            <a:r>
              <a:t>On reprend l’exercice, mais cette fois, Cyrille joue le rôle de routeur entre deux segments</a:t>
            </a:r>
          </a:p>
          <a:p>
            <a:r>
              <a:t>et il jette un message sur 2 (parce qu’il a pas que ça comme boulot)</a:t>
            </a:r>
          </a:p>
          <a:p>
            <a:endParaRPr/>
          </a:p>
          <a:p>
            <a:r>
              <a:t>(On reprend le matos de l’étape 4)</a:t>
            </a:r>
          </a:p>
          <a:p>
            <a:endParaRPr/>
          </a:p>
          <a:p>
            <a:r>
              <a:t>Quand une enveloppe est perdue en route, cela déclenche un retransmit au de la d’un time out -&gt; Raphael réémet le meme message dans une  nouvelle enveloppe.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 name="Title Text"/>
          <p:cNvSpPr txBox="1">
            <a:spLocks noGrp="1"/>
          </p:cNvSpPr>
          <p:nvPr>
            <p:ph type="title"/>
          </p:nvPr>
        </p:nvSpPr>
        <p:spPr>
          <a:xfrm>
            <a:off x="1463959" y="3432813"/>
            <a:ext cx="21456081" cy="3869753"/>
          </a:xfrm>
          <a:prstGeom prst="rect">
            <a:avLst/>
          </a:prstGeom>
        </p:spPr>
        <p:txBody>
          <a:bodyPr anchor="t"/>
          <a:lstStyle>
            <a:lvl1pPr>
              <a:defRPr b="1"/>
            </a:lvl1pPr>
          </a:lstStyle>
          <a:p>
            <a:r>
              <a:t>Title Text</a:t>
            </a:r>
          </a:p>
        </p:txBody>
      </p:sp>
      <p:sp>
        <p:nvSpPr>
          <p:cNvPr id="16" name="Body Level One…"/>
          <p:cNvSpPr txBox="1">
            <a:spLocks noGrp="1"/>
          </p:cNvSpPr>
          <p:nvPr>
            <p:ph type="body" sz="quarter" idx="1"/>
          </p:nvPr>
        </p:nvSpPr>
        <p:spPr>
          <a:xfrm>
            <a:off x="4833937" y="8197453"/>
            <a:ext cx="14716126" cy="2844385"/>
          </a:xfrm>
          <a:prstGeom prst="rect">
            <a:avLst/>
          </a:prstGeom>
        </p:spPr>
        <p:txBody>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17" name="Rectangle"/>
          <p:cNvSpPr/>
          <p:nvPr/>
        </p:nvSpPr>
        <p:spPr>
          <a:xfrm>
            <a:off x="-54551" y="12917434"/>
            <a:ext cx="24475242" cy="848168"/>
          </a:xfrm>
          <a:prstGeom prst="rect">
            <a:avLst/>
          </a:prstGeom>
          <a:solidFill>
            <a:srgbClr val="140223"/>
          </a:solidFill>
          <a:ln w="12700">
            <a:miter lim="400000"/>
          </a:ln>
        </p:spPr>
        <p:txBody>
          <a:bodyPr lIns="71437" tIns="71437" rIns="71437" bIns="71437" anchor="ctr"/>
          <a:lstStyle/>
          <a:p>
            <a:pPr>
              <a:defRPr sz="3600"/>
            </a:pPr>
            <a:endParaRPr/>
          </a:p>
        </p:txBody>
      </p:sp>
      <p:pic>
        <p:nvPicPr>
          <p:cNvPr id="1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9"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re et puces">
    <p:bg>
      <p:bgPr>
        <a:solidFill>
          <a:srgbClr val="140223"/>
        </a:solidFill>
        <a:effectLst/>
      </p:bgPr>
    </p:bg>
    <p:spTree>
      <p:nvGrpSpPr>
        <p:cNvPr id="1" name=""/>
        <p:cNvGrpSpPr/>
        <p:nvPr/>
      </p:nvGrpSpPr>
      <p:grpSpPr>
        <a:xfrm>
          <a:off x="0" y="0"/>
          <a:ext cx="0" cy="0"/>
          <a:chOff x="0" y="0"/>
          <a:chExt cx="0" cy="0"/>
        </a:xfrm>
      </p:grpSpPr>
      <p:sp>
        <p:nvSpPr>
          <p:cNvPr id="131" name="Title Text"/>
          <p:cNvSpPr txBox="1">
            <a:spLocks noGrp="1"/>
          </p:cNvSpPr>
          <p:nvPr>
            <p:ph type="title"/>
          </p:nvPr>
        </p:nvSpPr>
        <p:spPr>
          <a:xfrm>
            <a:off x="4387453" y="357187"/>
            <a:ext cx="15609094" cy="3036095"/>
          </a:xfrm>
          <a:prstGeom prst="rect">
            <a:avLst/>
          </a:prstGeom>
        </p:spPr>
        <p:txBody>
          <a:bodyPr/>
          <a:lstStyle/>
          <a:p>
            <a:r>
              <a:t>Title Text</a:t>
            </a:r>
          </a:p>
        </p:txBody>
      </p:sp>
      <p:sp>
        <p:nvSpPr>
          <p:cNvPr id="132" name="Body Level One…"/>
          <p:cNvSpPr txBox="1">
            <a:spLocks noGrp="1"/>
          </p:cNvSpPr>
          <p:nvPr>
            <p:ph type="body" idx="1"/>
          </p:nvPr>
        </p:nvSpPr>
        <p:spPr>
          <a:xfrm>
            <a:off x="4387453" y="3643312"/>
            <a:ext cx="15609094" cy="8840392"/>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Body Level One</a:t>
            </a:r>
          </a:p>
          <a:p>
            <a:pPr lvl="1"/>
            <a:r>
              <a:t>Body Level Two</a:t>
            </a:r>
          </a:p>
          <a:p>
            <a:pPr lvl="2"/>
            <a:r>
              <a:t>Body Level Three</a:t>
            </a:r>
          </a:p>
          <a:p>
            <a:pPr lvl="3"/>
            <a:r>
              <a:t>Body Level Four</a:t>
            </a:r>
          </a:p>
          <a:p>
            <a:pPr lvl="4"/>
            <a:r>
              <a:t>Body Level Five</a:t>
            </a:r>
          </a:p>
        </p:txBody>
      </p:sp>
      <p:sp>
        <p:nvSpPr>
          <p:cNvPr id="133"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34"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35"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re, puces et photo">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143" name="Image"/>
          <p:cNvSpPr>
            <a:spLocks noGrp="1"/>
          </p:cNvSpPr>
          <p:nvPr>
            <p:ph type="pic" sz="half" idx="13"/>
          </p:nvPr>
        </p:nvSpPr>
        <p:spPr>
          <a:xfrm>
            <a:off x="13571690" y="2898909"/>
            <a:ext cx="8187335" cy="9649359"/>
          </a:xfrm>
          <a:prstGeom prst="rect">
            <a:avLst/>
          </a:prstGeom>
        </p:spPr>
        <p:txBody>
          <a:bodyPr lIns="91439" tIns="45719" rIns="91439" bIns="45719">
            <a:noAutofit/>
          </a:bodyPr>
          <a:lstStyle/>
          <a:p>
            <a:endParaRPr/>
          </a:p>
        </p:txBody>
      </p:sp>
      <p:sp>
        <p:nvSpPr>
          <p:cNvPr id="144" name="Title Text"/>
          <p:cNvSpPr txBox="1">
            <a:spLocks noGrp="1"/>
          </p:cNvSpPr>
          <p:nvPr>
            <p:ph type="title"/>
          </p:nvPr>
        </p:nvSpPr>
        <p:spPr>
          <a:xfrm>
            <a:off x="4387453" y="357187"/>
            <a:ext cx="15609094" cy="3036095"/>
          </a:xfrm>
          <a:prstGeom prst="rect">
            <a:avLst/>
          </a:prstGeom>
        </p:spPr>
        <p:txBody>
          <a:bodyPr/>
          <a:lstStyle/>
          <a:p>
            <a:r>
              <a:t>Title Text</a:t>
            </a:r>
          </a:p>
        </p:txBody>
      </p:sp>
      <p:sp>
        <p:nvSpPr>
          <p:cNvPr id="145" name="Body Level One…"/>
          <p:cNvSpPr txBox="1">
            <a:spLocks noGrp="1"/>
          </p:cNvSpPr>
          <p:nvPr>
            <p:ph type="body" sz="half" idx="1"/>
          </p:nvPr>
        </p:nvSpPr>
        <p:spPr>
          <a:xfrm>
            <a:off x="2692769" y="3400271"/>
            <a:ext cx="9195622" cy="9083433"/>
          </a:xfrm>
          <a:prstGeom prst="rect">
            <a:avLst/>
          </a:prstGeom>
        </p:spPr>
        <p:txBody>
          <a:bodyPr anchor="ctr"/>
          <a:lstStyle>
            <a:lvl1pPr marL="465364" indent="-465364">
              <a:spcBef>
                <a:spcPts val="4500"/>
              </a:spcBef>
              <a:buSzPct val="75000"/>
              <a:buChar char="•"/>
              <a:defRPr sz="3800"/>
            </a:lvl1pPr>
            <a:lvl2pPr marL="808264" indent="-465364">
              <a:spcBef>
                <a:spcPts val="4500"/>
              </a:spcBef>
              <a:buSzPct val="75000"/>
              <a:buChar char="•"/>
              <a:defRPr sz="3800"/>
            </a:lvl2pPr>
            <a:lvl3pPr marL="1354364" indent="-465364">
              <a:spcBef>
                <a:spcPts val="4500"/>
              </a:spcBef>
              <a:buSzPct val="75000"/>
              <a:buChar char="•"/>
              <a:defRPr sz="3800"/>
            </a:lvl3pPr>
            <a:lvl4pPr marL="1798864" indent="-465364">
              <a:spcBef>
                <a:spcPts val="4500"/>
              </a:spcBef>
              <a:buSzPct val="75000"/>
              <a:buChar char="•"/>
              <a:defRPr sz="3800"/>
            </a:lvl4pPr>
            <a:lvl5pPr marL="2243364" indent="-465364">
              <a:spcBef>
                <a:spcPts val="4500"/>
              </a:spcBef>
              <a:buSzPct val="75000"/>
              <a:buChar char="•"/>
              <a:defRPr sz="3800"/>
            </a:lvl5pPr>
          </a:lstStyle>
          <a:p>
            <a:r>
              <a:t>Body Level One</a:t>
            </a:r>
          </a:p>
          <a:p>
            <a:pPr lvl="1"/>
            <a:r>
              <a:t>Body Level Two</a:t>
            </a:r>
          </a:p>
          <a:p>
            <a:pPr lvl="2"/>
            <a:r>
              <a:t>Body Level Three</a:t>
            </a:r>
          </a:p>
          <a:p>
            <a:pPr lvl="3"/>
            <a:r>
              <a:t>Body Level Four</a:t>
            </a:r>
          </a:p>
          <a:p>
            <a:pPr lvl="4"/>
            <a:r>
              <a:t>Body Level Five</a:t>
            </a:r>
          </a:p>
        </p:txBody>
      </p:sp>
      <p:sp>
        <p:nvSpPr>
          <p:cNvPr id="146"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47"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48"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uces">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156" name="Body Level One…"/>
          <p:cNvSpPr txBox="1">
            <a:spLocks noGrp="1"/>
          </p:cNvSpPr>
          <p:nvPr>
            <p:ph type="body" idx="1"/>
          </p:nvPr>
        </p:nvSpPr>
        <p:spPr>
          <a:xfrm>
            <a:off x="4387453" y="1785937"/>
            <a:ext cx="15609094" cy="10144126"/>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Body Level One</a:t>
            </a:r>
          </a:p>
          <a:p>
            <a:pPr lvl="1"/>
            <a:r>
              <a:t>Body Level Two</a:t>
            </a:r>
          </a:p>
          <a:p>
            <a:pPr lvl="2"/>
            <a:r>
              <a:t>Body Level Three</a:t>
            </a:r>
          </a:p>
          <a:p>
            <a:pPr lvl="3"/>
            <a:r>
              <a:t>Body Level Four</a:t>
            </a:r>
          </a:p>
          <a:p>
            <a:pPr lvl="4"/>
            <a:r>
              <a:t>Body Level Five</a:t>
            </a:r>
          </a:p>
        </p:txBody>
      </p:sp>
      <p:sp>
        <p:nvSpPr>
          <p:cNvPr id="157"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5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59"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1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 photos">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167" name="Image"/>
          <p:cNvSpPr>
            <a:spLocks noGrp="1"/>
          </p:cNvSpPr>
          <p:nvPr>
            <p:ph type="pic" sz="quarter" idx="13"/>
          </p:nvPr>
        </p:nvSpPr>
        <p:spPr>
          <a:xfrm>
            <a:off x="12513468" y="6983015"/>
            <a:ext cx="7500939" cy="5482829"/>
          </a:xfrm>
          <a:prstGeom prst="rect">
            <a:avLst/>
          </a:prstGeom>
        </p:spPr>
        <p:txBody>
          <a:bodyPr lIns="91439" tIns="45719" rIns="91439" bIns="45719">
            <a:noAutofit/>
          </a:bodyPr>
          <a:lstStyle/>
          <a:p>
            <a:endParaRPr/>
          </a:p>
        </p:txBody>
      </p:sp>
      <p:sp>
        <p:nvSpPr>
          <p:cNvPr id="168" name="Image"/>
          <p:cNvSpPr>
            <a:spLocks noGrp="1"/>
          </p:cNvSpPr>
          <p:nvPr>
            <p:ph type="pic" sz="quarter" idx="14"/>
          </p:nvPr>
        </p:nvSpPr>
        <p:spPr>
          <a:xfrm>
            <a:off x="12513468" y="892968"/>
            <a:ext cx="7500939" cy="5482829"/>
          </a:xfrm>
          <a:prstGeom prst="rect">
            <a:avLst/>
          </a:prstGeom>
        </p:spPr>
        <p:txBody>
          <a:bodyPr lIns="91439" tIns="45719" rIns="91439" bIns="45719">
            <a:noAutofit/>
          </a:bodyPr>
          <a:lstStyle/>
          <a:p>
            <a:endParaRPr/>
          </a:p>
        </p:txBody>
      </p:sp>
      <p:sp>
        <p:nvSpPr>
          <p:cNvPr id="169" name="Image"/>
          <p:cNvSpPr>
            <a:spLocks noGrp="1"/>
          </p:cNvSpPr>
          <p:nvPr>
            <p:ph type="pic" sz="half" idx="15"/>
          </p:nvPr>
        </p:nvSpPr>
        <p:spPr>
          <a:xfrm>
            <a:off x="4387453" y="892968"/>
            <a:ext cx="7500938" cy="11572876"/>
          </a:xfrm>
          <a:prstGeom prst="rect">
            <a:avLst/>
          </a:prstGeom>
        </p:spPr>
        <p:txBody>
          <a:bodyPr lIns="91439" tIns="45719" rIns="91439" bIns="45719">
            <a:noAutofit/>
          </a:bodyPr>
          <a:lstStyle/>
          <a:p>
            <a:endParaRPr/>
          </a:p>
        </p:txBody>
      </p:sp>
      <p:sp>
        <p:nvSpPr>
          <p:cNvPr id="170"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71"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72"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1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itation">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180" name="-Gilles Allain"/>
          <p:cNvSpPr txBox="1">
            <a:spLocks noGrp="1"/>
          </p:cNvSpPr>
          <p:nvPr>
            <p:ph type="body" sz="quarter" idx="13"/>
          </p:nvPr>
        </p:nvSpPr>
        <p:spPr>
          <a:xfrm>
            <a:off x="4833937" y="8947546"/>
            <a:ext cx="14716126" cy="660798"/>
          </a:xfrm>
          <a:prstGeom prst="rect">
            <a:avLst/>
          </a:prstGeom>
        </p:spPr>
        <p:txBody>
          <a:bodyPr>
            <a:spAutoFit/>
          </a:bodyPr>
          <a:lstStyle>
            <a:lvl1pPr algn="ctr">
              <a:spcBef>
                <a:spcPts val="0"/>
              </a:spcBef>
              <a:defRPr sz="3200" i="1">
                <a:latin typeface="Helvetica Light"/>
                <a:ea typeface="Helvetica Light"/>
                <a:cs typeface="Helvetica Light"/>
                <a:sym typeface="Helvetica Light"/>
              </a:defRPr>
            </a:lvl1pPr>
          </a:lstStyle>
          <a:p>
            <a:r>
              <a:t>-Gilles Allain</a:t>
            </a:r>
          </a:p>
        </p:txBody>
      </p:sp>
      <p:sp>
        <p:nvSpPr>
          <p:cNvPr id="181" name="« Saisissez une citation ici. »"/>
          <p:cNvSpPr txBox="1">
            <a:spLocks noGrp="1"/>
          </p:cNvSpPr>
          <p:nvPr>
            <p:ph type="body" sz="quarter" idx="14"/>
          </p:nvPr>
        </p:nvSpPr>
        <p:spPr>
          <a:xfrm>
            <a:off x="4833937" y="6000353"/>
            <a:ext cx="14716126" cy="965201"/>
          </a:xfrm>
          <a:prstGeom prst="rect">
            <a:avLst/>
          </a:prstGeom>
        </p:spPr>
        <p:txBody>
          <a:bodyPr anchor="ctr">
            <a:spAutoFit/>
          </a:bodyPr>
          <a:lstStyle>
            <a:lvl1pPr algn="ctr">
              <a:spcBef>
                <a:spcPts val="0"/>
              </a:spcBef>
              <a:defRPr sz="5200">
                <a:latin typeface="Helvetica Light"/>
                <a:ea typeface="Helvetica Light"/>
                <a:cs typeface="Helvetica Light"/>
                <a:sym typeface="Helvetica Light"/>
              </a:defRPr>
            </a:lvl1pPr>
          </a:lstStyle>
          <a:p>
            <a:r>
              <a:t>« Saisissez une citation ici. » </a:t>
            </a:r>
          </a:p>
        </p:txBody>
      </p:sp>
      <p:sp>
        <p:nvSpPr>
          <p:cNvPr id="182"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83"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84"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000000"/>
        </a:solidFill>
        <a:effectLst/>
      </p:bgPr>
    </p:bg>
    <p:spTree>
      <p:nvGrpSpPr>
        <p:cNvPr id="1" name=""/>
        <p:cNvGrpSpPr/>
        <p:nvPr/>
      </p:nvGrpSpPr>
      <p:grpSpPr>
        <a:xfrm>
          <a:off x="0" y="0"/>
          <a:ext cx="0" cy="0"/>
          <a:chOff x="0" y="0"/>
          <a:chExt cx="0" cy="0"/>
        </a:xfrm>
      </p:grpSpPr>
      <p:sp>
        <p:nvSpPr>
          <p:cNvPr id="192" name="Image"/>
          <p:cNvSpPr>
            <a:spLocks noGrp="1"/>
          </p:cNvSpPr>
          <p:nvPr>
            <p:ph type="pic" idx="13"/>
          </p:nvPr>
        </p:nvSpPr>
        <p:spPr>
          <a:xfrm>
            <a:off x="3043535" y="0"/>
            <a:ext cx="18288001" cy="13716000"/>
          </a:xfrm>
          <a:prstGeom prst="rect">
            <a:avLst/>
          </a:prstGeom>
        </p:spPr>
        <p:txBody>
          <a:bodyPr lIns="91439" tIns="45719" rIns="91439" bIns="45719">
            <a:noAutofit/>
          </a:bodyPr>
          <a:lstStyle/>
          <a:p>
            <a:endParaRPr/>
          </a:p>
        </p:txBody>
      </p:sp>
      <p:sp>
        <p:nvSpPr>
          <p:cNvPr id="193"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Vierge">
    <p:bg>
      <p:bgPr>
        <a:gradFill flip="none" rotWithShape="1">
          <a:gsLst>
            <a:gs pos="0">
              <a:srgbClr val="140223"/>
            </a:gs>
            <a:gs pos="100000">
              <a:srgbClr val="D837E5"/>
            </a:gs>
          </a:gsLst>
          <a:lin ang="16200000" scaled="0"/>
        </a:gradFill>
        <a:effectLst/>
      </p:bgPr>
    </p:bg>
    <p:spTree>
      <p:nvGrpSpPr>
        <p:cNvPr id="1" name=""/>
        <p:cNvGrpSpPr/>
        <p:nvPr/>
      </p:nvGrpSpPr>
      <p:grpSpPr>
        <a:xfrm>
          <a:off x="0" y="0"/>
          <a:ext cx="0" cy="0"/>
          <a:chOff x="0" y="0"/>
          <a:chExt cx="0" cy="0"/>
        </a:xfrm>
      </p:grpSpPr>
      <p:sp>
        <p:nvSpPr>
          <p:cNvPr id="201"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2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Vierge copie 1">
    <p:bg>
      <p:bgPr>
        <a:gradFill flip="none" rotWithShape="1">
          <a:gsLst>
            <a:gs pos="0">
              <a:srgbClr val="140223"/>
            </a:gs>
            <a:gs pos="100000">
              <a:srgbClr val="FFFFFF"/>
            </a:gs>
          </a:gsLst>
          <a:lin ang="16200000" scaled="0"/>
        </a:gradFill>
        <a:effectLst/>
      </p:bgPr>
    </p:bg>
    <p:spTree>
      <p:nvGrpSpPr>
        <p:cNvPr id="1" name=""/>
        <p:cNvGrpSpPr/>
        <p:nvPr/>
      </p:nvGrpSpPr>
      <p:grpSpPr>
        <a:xfrm>
          <a:off x="0" y="0"/>
          <a:ext cx="0" cy="0"/>
          <a:chOff x="0" y="0"/>
          <a:chExt cx="0" cy="0"/>
        </a:xfrm>
      </p:grpSpPr>
      <p:sp>
        <p:nvSpPr>
          <p:cNvPr id="209"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2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Vierge copie">
    <p:bg>
      <p:bgPr>
        <a:gradFill flip="none" rotWithShape="1">
          <a:gsLst>
            <a:gs pos="0">
              <a:srgbClr val="140223"/>
            </a:gs>
            <a:gs pos="100000">
              <a:srgbClr val="D837E5"/>
            </a:gs>
          </a:gsLst>
          <a:lin ang="16200000" scaled="0"/>
        </a:gradFill>
        <a:effectLst/>
      </p:bgPr>
    </p:bg>
    <p:spTree>
      <p:nvGrpSpPr>
        <p:cNvPr id="1" name=""/>
        <p:cNvGrpSpPr/>
        <p:nvPr/>
      </p:nvGrpSpPr>
      <p:grpSpPr>
        <a:xfrm>
          <a:off x="0" y="0"/>
          <a:ext cx="0" cy="0"/>
          <a:chOff x="0" y="0"/>
          <a:chExt cx="0" cy="0"/>
        </a:xfrm>
      </p:grpSpPr>
      <p:sp>
        <p:nvSpPr>
          <p:cNvPr id="217"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218" name="logo-texte-devoxx-france-400.png" descr="logo-texte-devoxx-france-400.png"/>
          <p:cNvPicPr>
            <a:picLocks noChangeAspect="1"/>
          </p:cNvPicPr>
          <p:nvPr/>
        </p:nvPicPr>
        <p:blipFill>
          <a:blip r:embed="rId3">
            <a:extLst/>
          </a:blip>
          <a:stretch>
            <a:fillRect/>
          </a:stretch>
        </p:blipFill>
        <p:spPr>
          <a:xfrm>
            <a:off x="5314956" y="6015562"/>
            <a:ext cx="13754088" cy="1684876"/>
          </a:xfrm>
          <a:prstGeom prst="rect">
            <a:avLst/>
          </a:prstGeom>
          <a:ln w="12700">
            <a:miter lim="400000"/>
          </a:ln>
        </p:spPr>
      </p:pic>
      <p:sp>
        <p:nvSpPr>
          <p:cNvPr id="219" name="#DevoxxFR"/>
          <p:cNvSpPr txBox="1"/>
          <p:nvPr/>
        </p:nvSpPr>
        <p:spPr>
          <a:xfrm>
            <a:off x="200890" y="13104981"/>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a:t>
            </a:r>
          </a:p>
        </p:txBody>
      </p:sp>
      <p:sp>
        <p:nvSpPr>
          <p:cNvPr id="220"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2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re et sous-titre avec image copi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 name="Rectangle"/>
          <p:cNvSpPr/>
          <p:nvPr/>
        </p:nvSpPr>
        <p:spPr>
          <a:xfrm>
            <a:off x="-54551" y="-49603"/>
            <a:ext cx="24475242" cy="13815205"/>
          </a:xfrm>
          <a:prstGeom prst="rect">
            <a:avLst/>
          </a:prstGeom>
          <a:solidFill>
            <a:srgbClr val="140223">
              <a:alpha val="79671"/>
            </a:srgbClr>
          </a:solidFill>
          <a:ln w="12700">
            <a:miter lim="400000"/>
          </a:ln>
        </p:spPr>
        <p:txBody>
          <a:bodyPr lIns="71437" tIns="71437" rIns="71437" bIns="71437" anchor="ctr"/>
          <a:lstStyle/>
          <a:p>
            <a:pPr>
              <a:defRPr sz="3600"/>
            </a:pPr>
            <a:endParaRPr/>
          </a:p>
        </p:txBody>
      </p:sp>
      <p:sp>
        <p:nvSpPr>
          <p:cNvPr id="229" name="Title Text"/>
          <p:cNvSpPr txBox="1">
            <a:spLocks noGrp="1"/>
          </p:cNvSpPr>
          <p:nvPr>
            <p:ph type="title"/>
          </p:nvPr>
        </p:nvSpPr>
        <p:spPr>
          <a:xfrm>
            <a:off x="1455029" y="4762417"/>
            <a:ext cx="21456081" cy="4191165"/>
          </a:xfrm>
          <a:prstGeom prst="rect">
            <a:avLst/>
          </a:prstGeom>
        </p:spPr>
        <p:txBody>
          <a:bodyPr/>
          <a:lstStyle>
            <a:lvl1pPr>
              <a:defRPr b="1"/>
            </a:lvl1pPr>
          </a:lstStyle>
          <a:p>
            <a:r>
              <a:t>Title Text</a:t>
            </a:r>
          </a:p>
        </p:txBody>
      </p:sp>
      <p:pic>
        <p:nvPicPr>
          <p:cNvPr id="230"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31" name="Body Level One…"/>
          <p:cNvSpPr txBox="1">
            <a:spLocks noGrp="1"/>
          </p:cNvSpPr>
          <p:nvPr>
            <p:ph type="body" sz="quarter" idx="1"/>
          </p:nvPr>
        </p:nvSpPr>
        <p:spPr>
          <a:xfrm>
            <a:off x="7357970" y="1249035"/>
            <a:ext cx="9668061" cy="998634"/>
          </a:xfrm>
          <a:prstGeom prst="rect">
            <a:avLst/>
          </a:prstGeom>
        </p:spPr>
        <p:txBody>
          <a:bodyPr/>
          <a:lstStyle>
            <a:lvl1pPr algn="ctr">
              <a:spcBef>
                <a:spcPts val="0"/>
              </a:spcBef>
              <a:defRPr sz="11200"/>
            </a:lvl1pPr>
            <a:lvl2pPr algn="ctr">
              <a:spcBef>
                <a:spcPts val="0"/>
              </a:spcBef>
              <a:defRPr sz="11200"/>
            </a:lvl2pPr>
            <a:lvl3pPr algn="ctr">
              <a:spcBef>
                <a:spcPts val="0"/>
              </a:spcBef>
              <a:defRPr sz="11200"/>
            </a:lvl3pPr>
            <a:lvl4pPr algn="ctr">
              <a:spcBef>
                <a:spcPts val="0"/>
              </a:spcBef>
              <a:defRPr sz="11200"/>
            </a:lvl4pPr>
            <a:lvl5pPr algn="ctr">
              <a:spcBef>
                <a:spcPts val="0"/>
              </a:spcBef>
              <a:defRPr sz="11200"/>
            </a:lvl5pPr>
          </a:lstStyle>
          <a:p>
            <a:r>
              <a:t>Body Level One</a:t>
            </a:r>
          </a:p>
          <a:p>
            <a:pPr lvl="1"/>
            <a:r>
              <a:t>Body Level Two</a:t>
            </a:r>
          </a:p>
          <a:p>
            <a:pPr lvl="2"/>
            <a:r>
              <a:t>Body Level Three</a:t>
            </a:r>
          </a:p>
          <a:p>
            <a:pPr lvl="3"/>
            <a:r>
              <a:t>Body Level Four</a:t>
            </a:r>
          </a:p>
          <a:p>
            <a:pPr lvl="4"/>
            <a:r>
              <a:t>Body Level Five</a:t>
            </a:r>
          </a:p>
        </p:txBody>
      </p:sp>
      <p:sp>
        <p:nvSpPr>
          <p:cNvPr id="232"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2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re et sous-ti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 name="Rectangle"/>
          <p:cNvSpPr/>
          <p:nvPr/>
        </p:nvSpPr>
        <p:spPr>
          <a:xfrm>
            <a:off x="-54551" y="12917434"/>
            <a:ext cx="24475242" cy="848168"/>
          </a:xfrm>
          <a:prstGeom prst="rect">
            <a:avLst/>
          </a:prstGeom>
          <a:solidFill>
            <a:srgbClr val="140223"/>
          </a:solidFill>
          <a:ln w="12700">
            <a:miter lim="400000"/>
          </a:ln>
        </p:spPr>
        <p:txBody>
          <a:bodyPr lIns="71437" tIns="71437" rIns="71437" bIns="71437" anchor="ctr"/>
          <a:lstStyle/>
          <a:p>
            <a:pPr>
              <a:defRPr sz="3600"/>
            </a:pPr>
            <a:endParaRPr/>
          </a:p>
        </p:txBody>
      </p:sp>
      <p:pic>
        <p:nvPicPr>
          <p:cNvPr id="2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9" name="Body Level One…"/>
          <p:cNvSpPr txBox="1">
            <a:spLocks noGrp="1"/>
          </p:cNvSpPr>
          <p:nvPr>
            <p:ph type="body" sz="quarter" idx="1"/>
          </p:nvPr>
        </p:nvSpPr>
        <p:spPr>
          <a:xfrm>
            <a:off x="4833937" y="8197453"/>
            <a:ext cx="14716126" cy="2844385"/>
          </a:xfrm>
          <a:prstGeom prst="rect">
            <a:avLst/>
          </a:prstGeom>
        </p:spPr>
        <p:txBody>
          <a:bodyPr/>
          <a:lstStyle>
            <a:lvl1pPr>
              <a:spcBef>
                <a:spcPts val="0"/>
              </a:spcBef>
              <a:defRPr sz="6600" b="1">
                <a:solidFill>
                  <a:srgbClr val="FBFCFF"/>
                </a:solidFill>
              </a:defRPr>
            </a:lvl1pPr>
            <a:lvl2pPr>
              <a:spcBef>
                <a:spcPts val="0"/>
              </a:spcBef>
              <a:defRPr sz="6600" b="1">
                <a:solidFill>
                  <a:srgbClr val="FBFCFF"/>
                </a:solidFill>
              </a:defRPr>
            </a:lvl2pPr>
            <a:lvl3pPr>
              <a:spcBef>
                <a:spcPts val="0"/>
              </a:spcBef>
              <a:defRPr sz="5000" b="1">
                <a:solidFill>
                  <a:srgbClr val="FBFCFF"/>
                </a:solidFill>
              </a:defRPr>
            </a:lvl3pPr>
            <a:lvl4pPr>
              <a:spcBef>
                <a:spcPts val="0"/>
              </a:spcBef>
              <a:defRPr b="1">
                <a:solidFill>
                  <a:srgbClr val="FBFCFF"/>
                </a:solidFill>
              </a:defRPr>
            </a:lvl4pPr>
            <a:lvl5pPr>
              <a:spcBef>
                <a:spcPts val="0"/>
              </a:spcBef>
              <a:defRPr b="1">
                <a:solidFill>
                  <a:srgbClr val="FBFCFF"/>
                </a:solidFill>
              </a:defRPr>
            </a:lvl5pPr>
          </a:lstStyle>
          <a:p>
            <a:r>
              <a:t>Body Level One</a:t>
            </a:r>
          </a:p>
          <a:p>
            <a:pPr lvl="1"/>
            <a:r>
              <a:t>Body Level Two</a:t>
            </a:r>
          </a:p>
          <a:p>
            <a:pPr lvl="2"/>
            <a:r>
              <a:t>Body Level Three</a:t>
            </a:r>
          </a:p>
          <a:p>
            <a:pPr lvl="3"/>
            <a:r>
              <a:t>Body Level Four</a:t>
            </a:r>
          </a:p>
          <a:p>
            <a:pPr lvl="4"/>
            <a:r>
              <a:t>Body Level Five</a:t>
            </a:r>
          </a:p>
        </p:txBody>
      </p:sp>
      <p:sp>
        <p:nvSpPr>
          <p:cNvPr id="30" name="Title Text"/>
          <p:cNvSpPr txBox="1">
            <a:spLocks noGrp="1"/>
          </p:cNvSpPr>
          <p:nvPr>
            <p:ph type="title"/>
          </p:nvPr>
        </p:nvSpPr>
        <p:spPr>
          <a:xfrm>
            <a:off x="2366919" y="3483933"/>
            <a:ext cx="19632303" cy="1976271"/>
          </a:xfrm>
          <a:prstGeom prst="rect">
            <a:avLst/>
          </a:prstGeom>
        </p:spPr>
        <p:txBody>
          <a:bodyPr anchor="b"/>
          <a:lstStyle>
            <a:lvl1pPr>
              <a:defRPr b="1"/>
            </a:lvl1pPr>
          </a:lstStyle>
          <a:p>
            <a:r>
              <a:t>Title Text</a:t>
            </a:r>
          </a:p>
        </p:txBody>
      </p:sp>
      <p:sp>
        <p:nvSpPr>
          <p:cNvPr id="31"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re et sous-titre avec image copi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 name="Rectangle"/>
          <p:cNvSpPr/>
          <p:nvPr/>
        </p:nvSpPr>
        <p:spPr>
          <a:xfrm>
            <a:off x="-54551" y="-49603"/>
            <a:ext cx="24475242" cy="13815205"/>
          </a:xfrm>
          <a:prstGeom prst="rect">
            <a:avLst/>
          </a:prstGeom>
          <a:solidFill>
            <a:srgbClr val="140223">
              <a:alpha val="79671"/>
            </a:srgbClr>
          </a:solidFill>
          <a:ln w="12700">
            <a:miter lim="400000"/>
          </a:ln>
        </p:spPr>
        <p:txBody>
          <a:bodyPr lIns="71437" tIns="71437" rIns="71437" bIns="71437" anchor="ctr"/>
          <a:lstStyle/>
          <a:p>
            <a:pPr>
              <a:defRPr sz="3600"/>
            </a:pPr>
            <a:endParaRPr/>
          </a:p>
        </p:txBody>
      </p:sp>
      <p:sp>
        <p:nvSpPr>
          <p:cNvPr id="241" name="Title Text"/>
          <p:cNvSpPr txBox="1">
            <a:spLocks noGrp="1"/>
          </p:cNvSpPr>
          <p:nvPr>
            <p:ph type="title"/>
          </p:nvPr>
        </p:nvSpPr>
        <p:spPr>
          <a:xfrm>
            <a:off x="1455029" y="4762417"/>
            <a:ext cx="21456081" cy="4191165"/>
          </a:xfrm>
          <a:prstGeom prst="rect">
            <a:avLst/>
          </a:prstGeom>
        </p:spPr>
        <p:txBody>
          <a:bodyPr/>
          <a:lstStyle>
            <a:lvl1pPr>
              <a:defRPr b="1"/>
            </a:lvl1pPr>
          </a:lstStyle>
          <a:p>
            <a:r>
              <a:t>Title Text</a:t>
            </a:r>
          </a:p>
        </p:txBody>
      </p:sp>
      <p:pic>
        <p:nvPicPr>
          <p:cNvPr id="242"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43" name="#DevoxxFR"/>
          <p:cNvSpPr txBox="1"/>
          <p:nvPr/>
        </p:nvSpPr>
        <p:spPr>
          <a:xfrm>
            <a:off x="243933" y="13104979"/>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a:t>
            </a:r>
          </a:p>
        </p:txBody>
      </p:sp>
      <p:sp>
        <p:nvSpPr>
          <p:cNvPr id="244" name="Body Level One…"/>
          <p:cNvSpPr txBox="1">
            <a:spLocks noGrp="1"/>
          </p:cNvSpPr>
          <p:nvPr>
            <p:ph type="body" sz="quarter" idx="1"/>
          </p:nvPr>
        </p:nvSpPr>
        <p:spPr>
          <a:xfrm>
            <a:off x="7357970" y="1249035"/>
            <a:ext cx="9668061" cy="998634"/>
          </a:xfrm>
          <a:prstGeom prst="rect">
            <a:avLst/>
          </a:prstGeom>
        </p:spPr>
        <p:txBody>
          <a:bodyPr/>
          <a:lstStyle>
            <a:lvl1pPr algn="ctr">
              <a:spcBef>
                <a:spcPts val="0"/>
              </a:spcBef>
              <a:defRPr sz="11200"/>
            </a:lvl1pPr>
            <a:lvl2pPr algn="ctr">
              <a:spcBef>
                <a:spcPts val="0"/>
              </a:spcBef>
              <a:defRPr sz="11200"/>
            </a:lvl2pPr>
            <a:lvl3pPr algn="ctr">
              <a:spcBef>
                <a:spcPts val="0"/>
              </a:spcBef>
              <a:defRPr sz="11200"/>
            </a:lvl3pPr>
            <a:lvl4pPr algn="ctr">
              <a:spcBef>
                <a:spcPts val="0"/>
              </a:spcBef>
              <a:defRPr sz="11200"/>
            </a:lvl4pPr>
            <a:lvl5pPr algn="ctr">
              <a:spcBef>
                <a:spcPts val="0"/>
              </a:spcBef>
              <a:defRPr sz="11200"/>
            </a:lvl5pPr>
          </a:lstStyle>
          <a:p>
            <a:r>
              <a:t>Body Level One</a:t>
            </a:r>
          </a:p>
          <a:p>
            <a:pPr lvl="1"/>
            <a:r>
              <a:t>Body Level Two</a:t>
            </a:r>
          </a:p>
          <a:p>
            <a:pPr lvl="2"/>
            <a:r>
              <a:t>Body Level Three</a:t>
            </a:r>
          </a:p>
          <a:p>
            <a:pPr lvl="3"/>
            <a:r>
              <a:t>Body Level Four</a:t>
            </a:r>
          </a:p>
          <a:p>
            <a:pPr lvl="4"/>
            <a:r>
              <a:t>Body Level Five</a:t>
            </a:r>
          </a:p>
        </p:txBody>
      </p:sp>
      <p:sp>
        <p:nvSpPr>
          <p:cNvPr id="2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3 photos">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252" name="Image"/>
          <p:cNvSpPr>
            <a:spLocks noGrp="1"/>
          </p:cNvSpPr>
          <p:nvPr>
            <p:ph type="pic" sz="quarter" idx="13"/>
          </p:nvPr>
        </p:nvSpPr>
        <p:spPr>
          <a:xfrm>
            <a:off x="12513468" y="6983015"/>
            <a:ext cx="7500939" cy="5482829"/>
          </a:xfrm>
          <a:prstGeom prst="rect">
            <a:avLst/>
          </a:prstGeom>
        </p:spPr>
        <p:txBody>
          <a:bodyPr lIns="91439" tIns="45719" rIns="91439" bIns="45719">
            <a:noAutofit/>
          </a:bodyPr>
          <a:lstStyle/>
          <a:p>
            <a:endParaRPr/>
          </a:p>
        </p:txBody>
      </p:sp>
      <p:sp>
        <p:nvSpPr>
          <p:cNvPr id="253" name="Image"/>
          <p:cNvSpPr>
            <a:spLocks noGrp="1"/>
          </p:cNvSpPr>
          <p:nvPr>
            <p:ph type="pic" sz="quarter" idx="14"/>
          </p:nvPr>
        </p:nvSpPr>
        <p:spPr>
          <a:xfrm>
            <a:off x="12513468" y="892968"/>
            <a:ext cx="7500939" cy="5482829"/>
          </a:xfrm>
          <a:prstGeom prst="rect">
            <a:avLst/>
          </a:prstGeom>
        </p:spPr>
        <p:txBody>
          <a:bodyPr lIns="91439" tIns="45719" rIns="91439" bIns="45719">
            <a:noAutofit/>
          </a:bodyPr>
          <a:lstStyle/>
          <a:p>
            <a:endParaRPr/>
          </a:p>
        </p:txBody>
      </p:sp>
      <p:sp>
        <p:nvSpPr>
          <p:cNvPr id="254" name="Image"/>
          <p:cNvSpPr>
            <a:spLocks noGrp="1"/>
          </p:cNvSpPr>
          <p:nvPr>
            <p:ph type="pic" sz="half" idx="15"/>
          </p:nvPr>
        </p:nvSpPr>
        <p:spPr>
          <a:xfrm>
            <a:off x="4387453" y="892968"/>
            <a:ext cx="7500938" cy="11572876"/>
          </a:xfrm>
          <a:prstGeom prst="rect">
            <a:avLst/>
          </a:prstGeom>
        </p:spPr>
        <p:txBody>
          <a:bodyPr lIns="91439" tIns="45719" rIns="91439" bIns="45719">
            <a:noAutofit/>
          </a:bodyPr>
          <a:lstStyle/>
          <a:p>
            <a:endParaRPr/>
          </a:p>
        </p:txBody>
      </p:sp>
      <p:sp>
        <p:nvSpPr>
          <p:cNvPr id="255"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256"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57" name="#DevoxxFR"/>
          <p:cNvSpPr txBox="1"/>
          <p:nvPr/>
        </p:nvSpPr>
        <p:spPr>
          <a:xfrm>
            <a:off x="200890" y="13104981"/>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a:t>
            </a:r>
          </a:p>
        </p:txBody>
      </p:sp>
      <p:sp>
        <p:nvSpPr>
          <p:cNvPr id="2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re et sous-ti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 name="Rectangle"/>
          <p:cNvSpPr/>
          <p:nvPr/>
        </p:nvSpPr>
        <p:spPr>
          <a:xfrm>
            <a:off x="-54551" y="12917434"/>
            <a:ext cx="24475242" cy="848168"/>
          </a:xfrm>
          <a:prstGeom prst="rect">
            <a:avLst/>
          </a:prstGeom>
          <a:solidFill>
            <a:srgbClr val="140223"/>
          </a:solidFill>
          <a:ln w="12700">
            <a:miter lim="400000"/>
          </a:ln>
        </p:spPr>
        <p:txBody>
          <a:bodyPr lIns="71437" tIns="71437" rIns="71437" bIns="71437" anchor="ctr"/>
          <a:lstStyle/>
          <a:p>
            <a:pPr>
              <a:defRPr sz="3600"/>
            </a:pPr>
            <a:endParaRPr/>
          </a:p>
        </p:txBody>
      </p:sp>
      <p:pic>
        <p:nvPicPr>
          <p:cNvPr id="266"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67" name="#DevoxxFR"/>
          <p:cNvSpPr txBox="1"/>
          <p:nvPr/>
        </p:nvSpPr>
        <p:spPr>
          <a:xfrm>
            <a:off x="243933" y="13104979"/>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a:t>
            </a:r>
          </a:p>
        </p:txBody>
      </p:sp>
      <p:sp>
        <p:nvSpPr>
          <p:cNvPr id="268" name="Body Level One…"/>
          <p:cNvSpPr txBox="1">
            <a:spLocks noGrp="1"/>
          </p:cNvSpPr>
          <p:nvPr>
            <p:ph type="body" sz="quarter" idx="1"/>
          </p:nvPr>
        </p:nvSpPr>
        <p:spPr>
          <a:xfrm>
            <a:off x="4833937" y="8197453"/>
            <a:ext cx="14716126" cy="2844385"/>
          </a:xfrm>
          <a:prstGeom prst="rect">
            <a:avLst/>
          </a:prstGeom>
        </p:spPr>
        <p:txBody>
          <a:bodyPr/>
          <a:lstStyle>
            <a:lvl1pPr>
              <a:spcBef>
                <a:spcPts val="0"/>
              </a:spcBef>
              <a:defRPr sz="6600" b="1">
                <a:solidFill>
                  <a:srgbClr val="FBFCFF"/>
                </a:solidFill>
              </a:defRPr>
            </a:lvl1pPr>
            <a:lvl2pPr>
              <a:spcBef>
                <a:spcPts val="0"/>
              </a:spcBef>
              <a:defRPr sz="6600" b="1">
                <a:solidFill>
                  <a:srgbClr val="FBFCFF"/>
                </a:solidFill>
              </a:defRPr>
            </a:lvl2pPr>
            <a:lvl3pPr>
              <a:spcBef>
                <a:spcPts val="0"/>
              </a:spcBef>
              <a:defRPr sz="5000" b="1">
                <a:solidFill>
                  <a:srgbClr val="FBFCFF"/>
                </a:solidFill>
              </a:defRPr>
            </a:lvl3pPr>
            <a:lvl4pPr>
              <a:spcBef>
                <a:spcPts val="0"/>
              </a:spcBef>
              <a:defRPr b="1">
                <a:solidFill>
                  <a:srgbClr val="FBFCFF"/>
                </a:solidFill>
              </a:defRPr>
            </a:lvl4pPr>
            <a:lvl5pPr>
              <a:spcBef>
                <a:spcPts val="0"/>
              </a:spcBef>
              <a:defRPr b="1">
                <a:solidFill>
                  <a:srgbClr val="FBFCFF"/>
                </a:solidFill>
              </a:defRPr>
            </a:lvl5pPr>
          </a:lstStyle>
          <a:p>
            <a:r>
              <a:t>Body Level One</a:t>
            </a:r>
          </a:p>
          <a:p>
            <a:pPr lvl="1"/>
            <a:r>
              <a:t>Body Level Two</a:t>
            </a:r>
          </a:p>
          <a:p>
            <a:pPr lvl="2"/>
            <a:r>
              <a:t>Body Level Three</a:t>
            </a:r>
          </a:p>
          <a:p>
            <a:pPr lvl="3"/>
            <a:r>
              <a:t>Body Level Four</a:t>
            </a:r>
          </a:p>
          <a:p>
            <a:pPr lvl="4"/>
            <a:r>
              <a:t>Body Level Five</a:t>
            </a:r>
          </a:p>
        </p:txBody>
      </p:sp>
      <p:sp>
        <p:nvSpPr>
          <p:cNvPr id="269" name="Title Text"/>
          <p:cNvSpPr txBox="1">
            <a:spLocks noGrp="1"/>
          </p:cNvSpPr>
          <p:nvPr>
            <p:ph type="title"/>
          </p:nvPr>
        </p:nvSpPr>
        <p:spPr>
          <a:xfrm>
            <a:off x="2366919" y="3483933"/>
            <a:ext cx="19632303" cy="1976271"/>
          </a:xfrm>
          <a:prstGeom prst="rect">
            <a:avLst/>
          </a:prstGeom>
        </p:spPr>
        <p:txBody>
          <a:bodyPr anchor="b"/>
          <a:lstStyle>
            <a:lvl1pPr>
              <a:defRPr b="1"/>
            </a:lvl1pPr>
          </a:lstStyle>
          <a:p>
            <a:r>
              <a:t>Title Text</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re et puces">
    <p:bg>
      <p:bgPr>
        <a:solidFill>
          <a:srgbClr val="140223"/>
        </a:solidFill>
        <a:effectLst/>
      </p:bgPr>
    </p:bg>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4387453" y="357187"/>
            <a:ext cx="15609094" cy="3036095"/>
          </a:xfrm>
          <a:prstGeom prst="rect">
            <a:avLst/>
          </a:prstGeom>
        </p:spPr>
        <p:txBody>
          <a:bodyPr/>
          <a:lstStyle/>
          <a:p>
            <a:r>
              <a:t>Title Text</a:t>
            </a:r>
          </a:p>
        </p:txBody>
      </p:sp>
      <p:sp>
        <p:nvSpPr>
          <p:cNvPr id="278" name="Body Level One…"/>
          <p:cNvSpPr txBox="1">
            <a:spLocks noGrp="1"/>
          </p:cNvSpPr>
          <p:nvPr>
            <p:ph type="body" idx="1"/>
          </p:nvPr>
        </p:nvSpPr>
        <p:spPr>
          <a:xfrm>
            <a:off x="4387453" y="3643312"/>
            <a:ext cx="15609094" cy="8840392"/>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Body Level One</a:t>
            </a:r>
          </a:p>
          <a:p>
            <a:pPr lvl="1"/>
            <a:r>
              <a:t>Body Level Two</a:t>
            </a:r>
          </a:p>
          <a:p>
            <a:pPr lvl="2"/>
            <a:r>
              <a:t>Body Level Three</a:t>
            </a:r>
          </a:p>
          <a:p>
            <a:pPr lvl="3"/>
            <a:r>
              <a:t>Body Level Four</a:t>
            </a:r>
          </a:p>
          <a:p>
            <a:pPr lvl="4"/>
            <a:r>
              <a:t>Body Level Five</a:t>
            </a:r>
          </a:p>
        </p:txBody>
      </p:sp>
      <p:sp>
        <p:nvSpPr>
          <p:cNvPr id="279"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280"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81" name="#DevoxxFR"/>
          <p:cNvSpPr txBox="1"/>
          <p:nvPr/>
        </p:nvSpPr>
        <p:spPr>
          <a:xfrm>
            <a:off x="200890" y="13104981"/>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a:t>
            </a:r>
          </a:p>
        </p:txBody>
      </p:sp>
      <p:sp>
        <p:nvSpPr>
          <p:cNvPr id="2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Image"/>
          <p:cNvSpPr>
            <a:spLocks noGrp="1"/>
          </p:cNvSpPr>
          <p:nvPr>
            <p:ph type="pic" idx="13"/>
          </p:nvPr>
        </p:nvSpPr>
        <p:spPr>
          <a:xfrm>
            <a:off x="4659907" y="2299692"/>
            <a:ext cx="15064011" cy="9116660"/>
          </a:xfrm>
          <a:prstGeom prst="rect">
            <a:avLst/>
          </a:prstGeom>
        </p:spPr>
        <p:txBody>
          <a:bodyPr lIns="91439" tIns="45719" rIns="91439" bIns="45719">
            <a:noAutofit/>
          </a:bodyPr>
          <a:lstStyle/>
          <a:p>
            <a:endParaRPr/>
          </a:p>
        </p:txBody>
      </p:sp>
      <p:sp>
        <p:nvSpPr>
          <p:cNvPr id="40" name="Title Text"/>
          <p:cNvSpPr txBox="1">
            <a:spLocks noGrp="1"/>
          </p:cNvSpPr>
          <p:nvPr>
            <p:ph type="title"/>
          </p:nvPr>
        </p:nvSpPr>
        <p:spPr>
          <a:xfrm>
            <a:off x="3125692" y="353133"/>
            <a:ext cx="16626104" cy="1690154"/>
          </a:xfrm>
          <a:prstGeom prst="rect">
            <a:avLst/>
          </a:prstGeom>
        </p:spPr>
        <p:txBody>
          <a:bodyPr/>
          <a:lstStyle/>
          <a:p>
            <a:r>
              <a:t>Title Text</a:t>
            </a:r>
          </a:p>
        </p:txBody>
      </p:sp>
      <p:sp>
        <p:nvSpPr>
          <p:cNvPr id="41" name="Body Level One…"/>
          <p:cNvSpPr txBox="1">
            <a:spLocks noGrp="1"/>
          </p:cNvSpPr>
          <p:nvPr>
            <p:ph type="body" sz="quarter" idx="1"/>
          </p:nvPr>
        </p:nvSpPr>
        <p:spPr>
          <a:xfrm>
            <a:off x="4833937" y="11328368"/>
            <a:ext cx="14716126" cy="2000251"/>
          </a:xfrm>
          <a:prstGeom prst="rect">
            <a:avLst/>
          </a:prstGeom>
        </p:spPr>
        <p:txBody>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2" name="Text"/>
          <p:cNvSpPr txBox="1"/>
          <p:nvPr/>
        </p:nvSpPr>
        <p:spPr>
          <a:xfrm>
            <a:off x="11549380" y="6405562"/>
            <a:ext cx="1285241" cy="904876"/>
          </a:xfrm>
          <a:prstGeom prst="rect">
            <a:avLst/>
          </a:prstGeom>
          <a:ln w="12700">
            <a:miter lim="400000"/>
          </a:ln>
        </p:spPr>
        <p:txBody>
          <a:bodyPr wrap="none" lIns="71437" tIns="71437" rIns="71437" bIns="71437" anchor="ctr">
            <a:spAutoFit/>
          </a:bodyPr>
          <a:lstStyle/>
          <a:p>
            <a:endParaRPr/>
          </a:p>
        </p:txBody>
      </p:sp>
      <p:pic>
        <p:nvPicPr>
          <p:cNvPr id="43"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44"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texte">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re et texte vide">
    <p:spTree>
      <p:nvGrpSpPr>
        <p:cNvPr id="1" name=""/>
        <p:cNvGrpSpPr/>
        <p:nvPr/>
      </p:nvGrpSpPr>
      <p:grpSpPr>
        <a:xfrm>
          <a:off x="0" y="0"/>
          <a:ext cx="0" cy="0"/>
          <a:chOff x="0" y="0"/>
          <a:chExt cx="0" cy="0"/>
        </a:xfrm>
      </p:grpSpPr>
      <p:sp>
        <p:nvSpPr>
          <p:cNvPr id="61" name="Rectangle"/>
          <p:cNvSpPr/>
          <p:nvPr/>
        </p:nvSpPr>
        <p:spPr>
          <a:xfrm>
            <a:off x="3012281" y="6752587"/>
            <a:ext cx="18359438" cy="210826"/>
          </a:xfrm>
          <a:prstGeom prst="rect">
            <a:avLst/>
          </a:prstGeom>
          <a:blipFill>
            <a:blip r:embed="rId2"/>
          </a:blipFill>
          <a:ln w="12700">
            <a:miter lim="400000"/>
          </a:ln>
        </p:spPr>
        <p:txBody>
          <a:bodyPr lIns="71437" tIns="71437" rIns="71437" bIns="71437" anchor="ctr"/>
          <a:lstStyle/>
          <a:p>
            <a:pPr>
              <a:defRPr sz="3600"/>
            </a:pPr>
            <a:endParaRPr/>
          </a:p>
        </p:txBody>
      </p:sp>
      <p:sp>
        <p:nvSpPr>
          <p:cNvPr id="62"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endParaRPr/>
          </a:p>
        </p:txBody>
      </p:sp>
      <p:pic>
        <p:nvPicPr>
          <p:cNvPr id="63"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64" name="Title Text"/>
          <p:cNvSpPr txBox="1">
            <a:spLocks noGrp="1"/>
          </p:cNvSpPr>
          <p:nvPr>
            <p:ph type="title"/>
          </p:nvPr>
        </p:nvSpPr>
        <p:spPr>
          <a:xfrm>
            <a:off x="3054805" y="3954596"/>
            <a:ext cx="18256531" cy="1786067"/>
          </a:xfrm>
          <a:prstGeom prst="rect">
            <a:avLst/>
          </a:prstGeom>
        </p:spPr>
        <p:txBody>
          <a:bodyPr/>
          <a:lstStyle/>
          <a:p>
            <a:r>
              <a:t>Title Text</a:t>
            </a:r>
          </a:p>
        </p:txBody>
      </p:sp>
      <p:sp>
        <p:nvSpPr>
          <p:cNvPr id="65"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de">
    <p:spTree>
      <p:nvGrpSpPr>
        <p:cNvPr id="1" name=""/>
        <p:cNvGrpSpPr/>
        <p:nvPr/>
      </p:nvGrpSpPr>
      <p:grpSpPr>
        <a:xfrm>
          <a:off x="0" y="0"/>
          <a:ext cx="0" cy="0"/>
          <a:chOff x="0" y="0"/>
          <a:chExt cx="0" cy="0"/>
        </a:xfrm>
      </p:grpSpPr>
      <p:sp>
        <p:nvSpPr>
          <p:cNvPr id="73" name="Title Text"/>
          <p:cNvSpPr txBox="1">
            <a:spLocks noGrp="1"/>
          </p:cNvSpPr>
          <p:nvPr>
            <p:ph type="title"/>
          </p:nvPr>
        </p:nvSpPr>
        <p:spPr>
          <a:xfrm>
            <a:off x="3025465" y="333398"/>
            <a:ext cx="18333069" cy="1287829"/>
          </a:xfrm>
          <a:prstGeom prst="rect">
            <a:avLst/>
          </a:prstGeom>
          <a:solidFill>
            <a:srgbClr val="C11E53"/>
          </a:solidFill>
        </p:spPr>
        <p:txBody>
          <a:bodyPr/>
          <a:lstStyle>
            <a:lvl1pPr indent="506250" algn="l">
              <a:spcBef>
                <a:spcPts val="1600"/>
              </a:spcBef>
              <a:defRPr sz="6600" b="1"/>
            </a:lvl1pPr>
          </a:lstStyle>
          <a:p>
            <a:r>
              <a:t>Title Text</a:t>
            </a:r>
          </a:p>
        </p:txBody>
      </p:sp>
      <p:sp>
        <p:nvSpPr>
          <p:cNvPr id="74" name="Body Level One…"/>
          <p:cNvSpPr txBox="1">
            <a:spLocks noGrp="1"/>
          </p:cNvSpPr>
          <p:nvPr>
            <p:ph type="body" idx="1"/>
          </p:nvPr>
        </p:nvSpPr>
        <p:spPr>
          <a:xfrm>
            <a:off x="3726656" y="2107406"/>
            <a:ext cx="16930690" cy="10323850"/>
          </a:xfrm>
          <a:prstGeom prst="rect">
            <a:avLst/>
          </a:prstGeom>
        </p:spPr>
        <p:txBody>
          <a:bodyPr/>
          <a:lstStyle>
            <a:lvl1pPr>
              <a:defRPr sz="3200">
                <a:latin typeface="Courier"/>
                <a:ea typeface="Courier"/>
                <a:cs typeface="Courier"/>
                <a:sym typeface="Courier"/>
              </a:defRPr>
            </a:lvl1pPr>
            <a:lvl2pPr>
              <a:defRPr sz="3200">
                <a:latin typeface="Courier"/>
                <a:ea typeface="Courier"/>
                <a:cs typeface="Courier"/>
                <a:sym typeface="Courier"/>
              </a:defRPr>
            </a:lvl2pPr>
            <a:lvl3pPr>
              <a:defRPr sz="3200">
                <a:latin typeface="Courier"/>
                <a:ea typeface="Courier"/>
                <a:cs typeface="Courier"/>
                <a:sym typeface="Courier"/>
              </a:defRPr>
            </a:lvl3pPr>
            <a:lvl4pPr>
              <a:defRPr sz="3200">
                <a:latin typeface="Courier"/>
                <a:ea typeface="Courier"/>
                <a:cs typeface="Courier"/>
                <a:sym typeface="Courier"/>
              </a:defRPr>
            </a:lvl4pPr>
            <a:lvl5pPr>
              <a:defRPr sz="3200">
                <a:latin typeface="Courier"/>
                <a:ea typeface="Courier"/>
                <a:cs typeface="Courier"/>
                <a:sym typeface="Courier"/>
              </a:defRPr>
            </a:lvl5pPr>
          </a:lstStyle>
          <a:p>
            <a:r>
              <a:t>Body Level One</a:t>
            </a:r>
          </a:p>
          <a:p>
            <a:pPr lvl="1"/>
            <a:r>
              <a:t>Body Level Two</a:t>
            </a:r>
          </a:p>
          <a:p>
            <a:pPr lvl="2"/>
            <a:r>
              <a:t>Body Level Three</a:t>
            </a:r>
          </a:p>
          <a:p>
            <a:pPr lvl="3"/>
            <a:r>
              <a:t>Body Level Four</a:t>
            </a:r>
          </a:p>
          <a:p>
            <a:pPr lvl="4"/>
            <a:r>
              <a:t>Body Level Five</a:t>
            </a:r>
          </a:p>
        </p:txBody>
      </p:sp>
      <p:sp>
        <p:nvSpPr>
          <p:cNvPr id="75"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76"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77"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re - Centré">
    <p:bg>
      <p:bgPr>
        <a:solidFill>
          <a:srgbClr val="140223"/>
        </a:solidFill>
        <a:effectLst/>
      </p:bgPr>
    </p:bg>
    <p:spTree>
      <p:nvGrpSpPr>
        <p:cNvPr id="1" name=""/>
        <p:cNvGrpSpPr/>
        <p:nvPr/>
      </p:nvGrpSpPr>
      <p:grpSpPr>
        <a:xfrm>
          <a:off x="0" y="0"/>
          <a:ext cx="0" cy="0"/>
          <a:chOff x="0" y="0"/>
          <a:chExt cx="0" cy="0"/>
        </a:xfrm>
      </p:grpSpPr>
      <p:sp>
        <p:nvSpPr>
          <p:cNvPr id="85" name="Title Text"/>
          <p:cNvSpPr txBox="1">
            <a:spLocks noGrp="1"/>
          </p:cNvSpPr>
          <p:nvPr>
            <p:ph type="title"/>
          </p:nvPr>
        </p:nvSpPr>
        <p:spPr>
          <a:xfrm>
            <a:off x="1355816" y="3438815"/>
            <a:ext cx="21672368" cy="6838370"/>
          </a:xfrm>
          <a:prstGeom prst="rect">
            <a:avLst/>
          </a:prstGeom>
        </p:spPr>
        <p:txBody>
          <a:bodyPr/>
          <a:lstStyle/>
          <a:p>
            <a:r>
              <a:t>Title Text</a:t>
            </a:r>
          </a:p>
        </p:txBody>
      </p:sp>
      <p:sp>
        <p:nvSpPr>
          <p:cNvPr id="86"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87"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88"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re - Centré degradé deux">
    <p:bg>
      <p:bgPr>
        <a:gradFill flip="none" rotWithShape="1">
          <a:gsLst>
            <a:gs pos="26392">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96" name="Title Text"/>
          <p:cNvSpPr txBox="1">
            <a:spLocks noGrp="1"/>
          </p:cNvSpPr>
          <p:nvPr>
            <p:ph type="title"/>
          </p:nvPr>
        </p:nvSpPr>
        <p:spPr>
          <a:xfrm>
            <a:off x="4833937" y="4536281"/>
            <a:ext cx="14716126" cy="4643438"/>
          </a:xfrm>
          <a:prstGeom prst="rect">
            <a:avLst/>
          </a:prstGeom>
        </p:spPr>
        <p:txBody>
          <a:bodyPr/>
          <a:lstStyle/>
          <a:p>
            <a:r>
              <a:t>Title Text</a:t>
            </a:r>
          </a:p>
        </p:txBody>
      </p:sp>
      <p:sp>
        <p:nvSpPr>
          <p:cNvPr id="97"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9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99"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re - Haut">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120" name="Title Text"/>
          <p:cNvSpPr txBox="1">
            <a:spLocks noGrp="1"/>
          </p:cNvSpPr>
          <p:nvPr>
            <p:ph type="title"/>
          </p:nvPr>
        </p:nvSpPr>
        <p:spPr>
          <a:xfrm>
            <a:off x="4387453" y="1928812"/>
            <a:ext cx="15609094" cy="3036095"/>
          </a:xfrm>
          <a:prstGeom prst="rect">
            <a:avLst/>
          </a:prstGeom>
        </p:spPr>
        <p:txBody>
          <a:bodyPr/>
          <a:lstStyle/>
          <a:p>
            <a:r>
              <a:t>Title Text</a:t>
            </a:r>
          </a:p>
        </p:txBody>
      </p:sp>
      <p:sp>
        <p:nvSpPr>
          <p:cNvPr id="121"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22"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23"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2.jpeg"/><Relationship Id="rId26" Type="http://schemas.openxmlformats.org/officeDocument/2006/relationships/image" Target="../media/image3.png"/><Relationship Id="rId27"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833937" y="136442"/>
            <a:ext cx="14716126" cy="257998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Rectangle"/>
          <p:cNvSpPr/>
          <p:nvPr/>
        </p:nvSpPr>
        <p:spPr>
          <a:xfrm>
            <a:off x="-4949" y="12917434"/>
            <a:ext cx="24393896" cy="848168"/>
          </a:xfrm>
          <a:prstGeom prst="rect">
            <a:avLst/>
          </a:prstGeom>
          <a:blipFill>
            <a:blip r:embed="rId25"/>
            <a:stretch>
              <a:fillRect/>
            </a:stretch>
          </a:blipFill>
          <a:ln w="12700">
            <a:miter lim="400000"/>
          </a:ln>
        </p:spPr>
        <p:txBody>
          <a:bodyPr lIns="71437" tIns="71437" rIns="71437" bIns="71437" anchor="ctr"/>
          <a:lstStyle/>
          <a:p>
            <a:pPr>
              <a:defRPr sz="3600"/>
            </a:pPr>
            <a:endParaRPr/>
          </a:p>
        </p:txBody>
      </p:sp>
      <p:pic>
        <p:nvPicPr>
          <p:cNvPr id="4" name="logo-texte-devoxx-france-400.png" descr="logo-texte-devoxx-france-400.png"/>
          <p:cNvPicPr>
            <a:picLocks noChangeAspect="1"/>
          </p:cNvPicPr>
          <p:nvPr/>
        </p:nvPicPr>
        <p:blipFill>
          <a:blip r:embed="rId26">
            <a:extLst/>
          </a:blip>
          <a:stretch>
            <a:fillRect/>
          </a:stretch>
        </p:blipFill>
        <p:spPr>
          <a:xfrm>
            <a:off x="18445398" y="12975966"/>
            <a:ext cx="5968195" cy="731104"/>
          </a:xfrm>
          <a:prstGeom prst="rect">
            <a:avLst/>
          </a:prstGeom>
          <a:ln w="12700">
            <a:miter lim="400000"/>
          </a:ln>
        </p:spPr>
      </p:pic>
      <p:sp>
        <p:nvSpPr>
          <p:cNvPr id="5" name="Body Level One…"/>
          <p:cNvSpPr txBox="1">
            <a:spLocks noGrp="1"/>
          </p:cNvSpPr>
          <p:nvPr>
            <p:ph type="body" idx="1"/>
          </p:nvPr>
        </p:nvSpPr>
        <p:spPr>
          <a:xfrm>
            <a:off x="3487082" y="2941773"/>
            <a:ext cx="17409836" cy="96063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p>
            <a:r>
              <a:t>Body Level One</a:t>
            </a:r>
          </a:p>
          <a:p>
            <a:pPr lvl="1"/>
            <a:r>
              <a:t>Body Level Two</a:t>
            </a:r>
          </a:p>
          <a:p>
            <a:pPr lvl="2"/>
            <a:r>
              <a:t>Body Level Three</a:t>
            </a:r>
          </a:p>
          <a:p>
            <a:pPr lvl="3"/>
            <a:r>
              <a:t>Body Level Four</a:t>
            </a:r>
          </a:p>
          <a:p>
            <a:pPr lvl="4"/>
            <a:r>
              <a:t>Body Level Five</a:t>
            </a:r>
          </a:p>
        </p:txBody>
      </p:sp>
      <p:sp>
        <p:nvSpPr>
          <p:cNvPr id="6" name="Rectangle"/>
          <p:cNvSpPr/>
          <p:nvPr/>
        </p:nvSpPr>
        <p:spPr>
          <a:xfrm>
            <a:off x="-7640" y="2483573"/>
            <a:ext cx="24855102" cy="88882"/>
          </a:xfrm>
          <a:prstGeom prst="rect">
            <a:avLst/>
          </a:prstGeom>
          <a:blipFill>
            <a:blip r:embed="rId27"/>
          </a:blipFill>
          <a:ln w="12700">
            <a:miter lim="400000"/>
          </a:ln>
        </p:spPr>
        <p:txBody>
          <a:bodyPr lIns="71437" tIns="71437" rIns="71437" bIns="71437" anchor="ctr"/>
          <a:lstStyle/>
          <a:p>
            <a:pPr>
              <a:defRPr sz="3600"/>
            </a:pPr>
            <a:endParaRPr/>
          </a:p>
        </p:txBody>
      </p:sp>
      <p:sp>
        <p:nvSpPr>
          <p:cNvPr id="7" name="#DevoxxFR      #networxx"/>
          <p:cNvSpPr txBox="1"/>
          <p:nvPr/>
        </p:nvSpPr>
        <p:spPr>
          <a:xfrm>
            <a:off x="200890" y="13104981"/>
            <a:ext cx="3724706"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r>
              <a:t>#DevoxxFR      #networxx</a:t>
            </a:r>
          </a:p>
        </p:txBody>
      </p:sp>
      <p:sp>
        <p:nvSpPr>
          <p:cNvPr id="8" name="Slide Number"/>
          <p:cNvSpPr txBox="1">
            <a:spLocks noGrp="1"/>
          </p:cNvSpPr>
          <p:nvPr>
            <p:ph type="sldNum" sz="quarter" idx="2"/>
          </p:nvPr>
        </p:nvSpPr>
        <p:spPr>
          <a:xfrm>
            <a:off x="11949893" y="13019484"/>
            <a:ext cx="466354" cy="473076"/>
          </a:xfrm>
          <a:prstGeom prst="rect">
            <a:avLst/>
          </a:prstGeom>
          <a:ln w="12700">
            <a:miter lim="400000"/>
          </a:ln>
        </p:spPr>
        <p:txBody>
          <a:bodyPr wrap="none" lIns="71437" tIns="71437" rIns="71437" bIns="71437">
            <a:spAutoFit/>
          </a:bodyPr>
          <a:lstStyle>
            <a:lvl1pPr>
              <a:defRPr sz="2200">
                <a:latin typeface="+mn-lt"/>
                <a:ea typeface="+mn-ea"/>
                <a:cs typeface="+mn-cs"/>
                <a:sym typeface="Helvetic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a:defRPr>
      </a:lvl9pPr>
    </p:titleStyle>
    <p:body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Helvetica"/>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Helvetica"/>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Helvetica"/>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Helvetica"/>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Helvetica"/>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Helvetica"/>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Helvetica"/>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Helvetica"/>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Helvetica"/>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png"/><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129.xml.rels><?xml version="1.0" encoding="UTF-8" standalone="yes"?>
<Relationships xmlns="http://schemas.openxmlformats.org/package/2006/relationships"><Relationship Id="rId3" Type="http://schemas.openxmlformats.org/officeDocument/2006/relationships/slide" Target="slide83.xml"/><Relationship Id="rId4"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slide" Target="slide83.xml"/><Relationship Id="rId5"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1.xml"/><Relationship Id="rId2" Type="http://schemas.openxmlformats.org/officeDocument/2006/relationships/image" Target="../media/image5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gif"/><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29.t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t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16.xml"/><Relationship Id="rId5" Type="http://schemas.openxmlformats.org/officeDocument/2006/relationships/image" Target="../media/image35.png"/><Relationship Id="rId6" Type="http://schemas.openxmlformats.org/officeDocument/2006/relationships/image" Target="../media/image36.gif"/><Relationship Id="rId1" Type="http://schemas.openxmlformats.org/officeDocument/2006/relationships/video" Target="NULL" TargetMode="External"/><Relationship Id="rId2" Type="http://schemas.microsoft.com/office/2007/relationships/media" Target="NUL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 Id="rId3"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Image" descr="Image"/>
          <p:cNvPicPr>
            <a:picLocks noChangeAspect="1"/>
          </p:cNvPicPr>
          <p:nvPr/>
        </p:nvPicPr>
        <p:blipFill>
          <a:blip r:embed="rId3">
            <a:extLst/>
          </a:blip>
          <a:stretch>
            <a:fillRect/>
          </a:stretch>
        </p:blipFill>
        <p:spPr>
          <a:xfrm>
            <a:off x="-673207" y="-378680"/>
            <a:ext cx="25730414" cy="14473360"/>
          </a:xfrm>
          <a:prstGeom prst="rect">
            <a:avLst/>
          </a:prstGeom>
          <a:ln w="12700">
            <a:miter lim="400000"/>
          </a:ln>
        </p:spPr>
      </p:pic>
      <p:sp>
        <p:nvSpPr>
          <p:cNvPr id="292" name="Consignes de sécurité"/>
          <p:cNvSpPr txBox="1">
            <a:spLocks noGrp="1"/>
          </p:cNvSpPr>
          <p:nvPr>
            <p:ph type="title"/>
          </p:nvPr>
        </p:nvSpPr>
        <p:spPr>
          <a:xfrm>
            <a:off x="4567138" y="-468646"/>
            <a:ext cx="15609095" cy="3036095"/>
          </a:xfrm>
          <a:prstGeom prst="rect">
            <a:avLst/>
          </a:prstGeom>
        </p:spPr>
        <p:txBody>
          <a:bodyPr/>
          <a:lstStyle>
            <a:lvl1pPr>
              <a:defRPr b="1">
                <a:solidFill>
                  <a:srgbClr val="1B1B1B"/>
                </a:solidFill>
                <a:effectLst>
                  <a:outerShdw blurRad="12700" dist="63500" dir="18900000" rotWithShape="0">
                    <a:schemeClr val="accent6">
                      <a:hueOff val="-241736"/>
                      <a:satOff val="29413"/>
                      <a:lumOff val="20727"/>
                    </a:schemeClr>
                  </a:outerShdw>
                </a:effectLst>
              </a:defRPr>
            </a:lvl1pPr>
          </a:lstStyle>
          <a:p>
            <a:r>
              <a:t>Consignes de sécurité</a:t>
            </a:r>
          </a:p>
        </p:txBody>
      </p:sp>
      <p:pic>
        <p:nvPicPr>
          <p:cNvPr id="293"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294" name="Rectangle"/>
          <p:cNvSpPr/>
          <p:nvPr/>
        </p:nvSpPr>
        <p:spPr>
          <a:xfrm>
            <a:off x="-153987" y="5801215"/>
            <a:ext cx="24691976" cy="7984536"/>
          </a:xfrm>
          <a:prstGeom prst="rect">
            <a:avLst/>
          </a:prstGeom>
          <a:solidFill>
            <a:srgbClr val="140223">
              <a:alpha val="50972"/>
            </a:srgbClr>
          </a:solidFill>
          <a:ln w="12700">
            <a:miter lim="400000"/>
          </a:ln>
        </p:spPr>
        <p:txBody>
          <a:bodyPr lIns="71437" tIns="71437" rIns="71437" bIns="71437" anchor="ctr"/>
          <a:lstStyle/>
          <a:p>
            <a:pPr>
              <a:defRPr sz="3600"/>
            </a:pPr>
            <a:endParaRPr/>
          </a:p>
        </p:txBody>
      </p:sp>
      <p:sp>
        <p:nvSpPr>
          <p:cNvPr id="295" name="Merci de vous assoir en priorité devant…"/>
          <p:cNvSpPr txBox="1">
            <a:spLocks noGrp="1"/>
          </p:cNvSpPr>
          <p:nvPr>
            <p:ph type="body" sz="half" idx="1"/>
          </p:nvPr>
        </p:nvSpPr>
        <p:spPr>
          <a:xfrm>
            <a:off x="2086175" y="7517736"/>
            <a:ext cx="20211651" cy="5343196"/>
          </a:xfrm>
          <a:prstGeom prst="rect">
            <a:avLst/>
          </a:prstGeom>
        </p:spPr>
        <p:txBody>
          <a:bodyPr/>
          <a:lstStyle/>
          <a:p>
            <a:pPr>
              <a:defRPr b="1">
                <a:effectLst>
                  <a:outerShdw blurRad="12700" dist="50800" dir="18900000" rotWithShape="0">
                    <a:srgbClr val="000000"/>
                  </a:outerShdw>
                </a:effectLst>
              </a:defRPr>
            </a:pPr>
            <a:r>
              <a:t>Merci de vous assoir en priorité devant</a:t>
            </a:r>
          </a:p>
          <a:p>
            <a:pPr>
              <a:defRPr b="1">
                <a:effectLst>
                  <a:outerShdw blurRad="12700" dist="50800" dir="18900000" rotWithShape="0">
                    <a:srgbClr val="000000"/>
                  </a:outerShdw>
                </a:effectLst>
              </a:defRPr>
            </a:pPr>
            <a:r>
              <a:t>Et plutôt regroupés (des perturbations sont à prévoir)</a:t>
            </a:r>
          </a:p>
          <a:p>
            <a:pPr>
              <a:defRPr b="1">
                <a:effectLst>
                  <a:outerShdw blurRad="12700" dist="50800" dir="18900000" rotWithShape="0">
                    <a:srgbClr val="000000"/>
                  </a:outerShdw>
                </a:effectLst>
              </a:defRPr>
            </a:pPr>
            <a:r>
              <a:t>Vos accompagnateurs vont bientôt vous expliquer comment utiliser les coupons de survie qui se trouvent sur chacun de vos sièges</a:t>
            </a:r>
          </a:p>
        </p:txBody>
      </p:sp>
      <p:sp>
        <p:nvSpPr>
          <p:cNvPr id="296" name="NETWORXX Airlines"/>
          <p:cNvSpPr txBox="1"/>
          <p:nvPr/>
        </p:nvSpPr>
        <p:spPr>
          <a:xfrm>
            <a:off x="1463959" y="5801215"/>
            <a:ext cx="21456081" cy="21135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lvl1pPr>
              <a:defRPr sz="11200">
                <a:solidFill>
                  <a:srgbClr val="E8A432"/>
                </a:solidFill>
                <a:effectLst>
                  <a:outerShdw blurRad="12700" dist="63500" dir="18900000" rotWithShape="0">
                    <a:srgbClr val="000000"/>
                  </a:outerShdw>
                </a:effectLst>
                <a:latin typeface="+mn-lt"/>
                <a:ea typeface="+mn-ea"/>
                <a:cs typeface="+mn-cs"/>
                <a:sym typeface="Helvetica"/>
              </a:defRPr>
            </a:lvl1pPr>
          </a:lstStyle>
          <a:p>
            <a:r>
              <a:t>NETWORXX Airlines</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Objectifs"/>
          <p:cNvSpPr txBox="1">
            <a:spLocks noGrp="1"/>
          </p:cNvSpPr>
          <p:nvPr>
            <p:ph type="title"/>
          </p:nvPr>
        </p:nvSpPr>
        <p:spPr>
          <a:prstGeom prst="rect">
            <a:avLst/>
          </a:prstGeom>
        </p:spPr>
        <p:txBody>
          <a:bodyPr/>
          <a:lstStyle>
            <a:lvl1pPr>
              <a:lnSpc>
                <a:spcPct val="150000"/>
              </a:lnSpc>
              <a:defRPr sz="9600"/>
            </a:lvl1pPr>
          </a:lstStyle>
          <a:p>
            <a:r>
              <a:t>Objectifs</a:t>
            </a:r>
          </a:p>
        </p:txBody>
      </p:sp>
      <p:sp>
        <p:nvSpPr>
          <p:cNvPr id="325" name="Une culture réseaux rafraîchie…"/>
          <p:cNvSpPr txBox="1">
            <a:spLocks noGrp="1"/>
          </p:cNvSpPr>
          <p:nvPr>
            <p:ph type="body" idx="1"/>
          </p:nvPr>
        </p:nvSpPr>
        <p:spPr>
          <a:xfrm>
            <a:off x="2082614" y="3043023"/>
            <a:ext cx="20674595" cy="9606345"/>
          </a:xfrm>
          <a:prstGeom prst="rect">
            <a:avLst/>
          </a:prstGeom>
        </p:spPr>
        <p:txBody>
          <a:bodyPr anchor="ctr"/>
          <a:lstStyle/>
          <a:p>
            <a:pPr marL="1310105" indent="-1310105">
              <a:lnSpc>
                <a:spcPct val="150000"/>
              </a:lnSpc>
              <a:spcBef>
                <a:spcPts val="0"/>
              </a:spcBef>
              <a:buSzPct val="98000"/>
              <a:buChar char="•"/>
              <a:defRPr sz="9600"/>
            </a:pPr>
            <a:r>
              <a:t>Une culture réseaux rafraîchie</a:t>
            </a:r>
          </a:p>
          <a:p>
            <a:pPr marL="1310105" indent="-1310105">
              <a:lnSpc>
                <a:spcPct val="150000"/>
              </a:lnSpc>
              <a:spcBef>
                <a:spcPts val="0"/>
              </a:spcBef>
              <a:buSzPct val="98000"/>
              <a:buChar char="•"/>
              <a:defRPr sz="9600"/>
            </a:pPr>
            <a:r>
              <a:t>Enrichir votre boite à outils</a:t>
            </a:r>
          </a:p>
          <a:p>
            <a:pPr marL="1310105" indent="-1310105">
              <a:lnSpc>
                <a:spcPct val="150000"/>
              </a:lnSpc>
              <a:spcBef>
                <a:spcPts val="0"/>
              </a:spcBef>
              <a:buSzPct val="98000"/>
              <a:buChar char="•"/>
              <a:defRPr sz="9600"/>
            </a:pPr>
            <a:r>
              <a:t>Un modele mental utile</a:t>
            </a:r>
          </a:p>
        </p:txBody>
      </p:sp>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1622" name="Group"/>
          <p:cNvGrpSpPr/>
          <p:nvPr/>
        </p:nvGrpSpPr>
        <p:grpSpPr>
          <a:xfrm>
            <a:off x="12933347" y="5462365"/>
            <a:ext cx="2335691" cy="3758484"/>
            <a:chOff x="0" y="0"/>
            <a:chExt cx="2335689" cy="3758483"/>
          </a:xfrm>
        </p:grpSpPr>
        <p:sp>
          <p:nvSpPr>
            <p:cNvPr id="1619"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620"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21"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623"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624"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625"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626"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627"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1628"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629"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630"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1631"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632"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1636" name="Group"/>
          <p:cNvGrpSpPr/>
          <p:nvPr/>
        </p:nvGrpSpPr>
        <p:grpSpPr>
          <a:xfrm>
            <a:off x="4074544" y="5462365"/>
            <a:ext cx="2335691" cy="3758484"/>
            <a:chOff x="0" y="0"/>
            <a:chExt cx="2335689" cy="3758483"/>
          </a:xfrm>
        </p:grpSpPr>
        <p:sp>
          <p:nvSpPr>
            <p:cNvPr id="1633"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1634"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35"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640" name="Group"/>
          <p:cNvGrpSpPr/>
          <p:nvPr/>
        </p:nvGrpSpPr>
        <p:grpSpPr>
          <a:xfrm>
            <a:off x="15808146" y="5462365"/>
            <a:ext cx="2335691" cy="3758484"/>
            <a:chOff x="0" y="0"/>
            <a:chExt cx="2335689" cy="3758483"/>
          </a:xfrm>
        </p:grpSpPr>
        <p:sp>
          <p:nvSpPr>
            <p:cNvPr id="1637"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1638"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39"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644" name="Group"/>
          <p:cNvGrpSpPr/>
          <p:nvPr/>
        </p:nvGrpSpPr>
        <p:grpSpPr>
          <a:xfrm>
            <a:off x="18682946" y="5462365"/>
            <a:ext cx="2335691" cy="3758484"/>
            <a:chOff x="0" y="0"/>
            <a:chExt cx="2335689" cy="3758483"/>
          </a:xfrm>
        </p:grpSpPr>
        <p:sp>
          <p:nvSpPr>
            <p:cNvPr id="1641"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1642"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43"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645"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1651" name="Group"/>
          <p:cNvGrpSpPr/>
          <p:nvPr/>
        </p:nvGrpSpPr>
        <p:grpSpPr>
          <a:xfrm>
            <a:off x="9039287" y="8939705"/>
            <a:ext cx="1798409" cy="1075842"/>
            <a:chOff x="0" y="0"/>
            <a:chExt cx="1798408" cy="1075841"/>
          </a:xfrm>
        </p:grpSpPr>
        <p:grpSp>
          <p:nvGrpSpPr>
            <p:cNvPr id="1649" name="Group"/>
            <p:cNvGrpSpPr/>
            <p:nvPr/>
          </p:nvGrpSpPr>
          <p:grpSpPr>
            <a:xfrm>
              <a:off x="0" y="0"/>
              <a:ext cx="1095943" cy="536887"/>
              <a:chOff x="0" y="0"/>
              <a:chExt cx="1095942" cy="536886"/>
            </a:xfrm>
          </p:grpSpPr>
          <p:sp>
            <p:nvSpPr>
              <p:cNvPr id="1646"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47"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48"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650"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1652"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1653"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1660" name="Group"/>
          <p:cNvGrpSpPr/>
          <p:nvPr/>
        </p:nvGrpSpPr>
        <p:grpSpPr>
          <a:xfrm>
            <a:off x="21257040" y="445781"/>
            <a:ext cx="1919307" cy="1776796"/>
            <a:chOff x="0" y="0"/>
            <a:chExt cx="1919305" cy="1776795"/>
          </a:xfrm>
        </p:grpSpPr>
        <p:sp>
          <p:nvSpPr>
            <p:cNvPr id="1654"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1659" name="Group"/>
            <p:cNvGrpSpPr/>
            <p:nvPr/>
          </p:nvGrpSpPr>
          <p:grpSpPr>
            <a:xfrm>
              <a:off x="127609" y="56353"/>
              <a:ext cx="1664087" cy="1664088"/>
              <a:chOff x="0" y="0"/>
              <a:chExt cx="1664086" cy="1664086"/>
            </a:xfrm>
          </p:grpSpPr>
          <p:grpSp>
            <p:nvGrpSpPr>
              <p:cNvPr id="1657" name="Group"/>
              <p:cNvGrpSpPr/>
              <p:nvPr/>
            </p:nvGrpSpPr>
            <p:grpSpPr>
              <a:xfrm>
                <a:off x="0" y="0"/>
                <a:ext cx="1664087" cy="1664087"/>
                <a:chOff x="0" y="0"/>
                <a:chExt cx="1664086" cy="1664086"/>
              </a:xfrm>
            </p:grpSpPr>
            <p:pic>
              <p:nvPicPr>
                <p:cNvPr id="1655"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1656"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1658"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1666" name="Group"/>
          <p:cNvGrpSpPr/>
          <p:nvPr/>
        </p:nvGrpSpPr>
        <p:grpSpPr>
          <a:xfrm>
            <a:off x="12933347" y="5462365"/>
            <a:ext cx="2335691" cy="3758484"/>
            <a:chOff x="0" y="0"/>
            <a:chExt cx="2335689" cy="3758483"/>
          </a:xfrm>
        </p:grpSpPr>
        <p:sp>
          <p:nvSpPr>
            <p:cNvPr id="1663"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664"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65"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667"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668"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669"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670"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671"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1672"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673"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674"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1675"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676"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1680" name="Group"/>
          <p:cNvGrpSpPr/>
          <p:nvPr/>
        </p:nvGrpSpPr>
        <p:grpSpPr>
          <a:xfrm>
            <a:off x="4074544" y="5462365"/>
            <a:ext cx="2335691" cy="3758484"/>
            <a:chOff x="0" y="0"/>
            <a:chExt cx="2335689" cy="3758483"/>
          </a:xfrm>
        </p:grpSpPr>
        <p:sp>
          <p:nvSpPr>
            <p:cNvPr id="1677"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1678"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79"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684" name="Group"/>
          <p:cNvGrpSpPr/>
          <p:nvPr/>
        </p:nvGrpSpPr>
        <p:grpSpPr>
          <a:xfrm>
            <a:off x="15808146" y="5462365"/>
            <a:ext cx="2335691" cy="3758484"/>
            <a:chOff x="0" y="0"/>
            <a:chExt cx="2335689" cy="3758483"/>
          </a:xfrm>
        </p:grpSpPr>
        <p:sp>
          <p:nvSpPr>
            <p:cNvPr id="1681"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1682"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83"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688" name="Group"/>
          <p:cNvGrpSpPr/>
          <p:nvPr/>
        </p:nvGrpSpPr>
        <p:grpSpPr>
          <a:xfrm>
            <a:off x="18682946" y="5462365"/>
            <a:ext cx="2335691" cy="3758484"/>
            <a:chOff x="0" y="0"/>
            <a:chExt cx="2335689" cy="3758483"/>
          </a:xfrm>
        </p:grpSpPr>
        <p:sp>
          <p:nvSpPr>
            <p:cNvPr id="1685"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1686"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87"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692" name="Group"/>
          <p:cNvGrpSpPr/>
          <p:nvPr/>
        </p:nvGrpSpPr>
        <p:grpSpPr>
          <a:xfrm>
            <a:off x="9123819" y="6697227"/>
            <a:ext cx="1095944" cy="536888"/>
            <a:chOff x="0" y="0"/>
            <a:chExt cx="1095942" cy="536886"/>
          </a:xfrm>
        </p:grpSpPr>
        <p:sp>
          <p:nvSpPr>
            <p:cNvPr id="1689"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90"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91"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693"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1699" name="Group"/>
          <p:cNvGrpSpPr/>
          <p:nvPr/>
        </p:nvGrpSpPr>
        <p:grpSpPr>
          <a:xfrm>
            <a:off x="9123819" y="6697227"/>
            <a:ext cx="1798410" cy="1075842"/>
            <a:chOff x="0" y="0"/>
            <a:chExt cx="1798408" cy="1075841"/>
          </a:xfrm>
        </p:grpSpPr>
        <p:grpSp>
          <p:nvGrpSpPr>
            <p:cNvPr id="1697" name="Group"/>
            <p:cNvGrpSpPr/>
            <p:nvPr/>
          </p:nvGrpSpPr>
          <p:grpSpPr>
            <a:xfrm>
              <a:off x="0" y="0"/>
              <a:ext cx="1095943" cy="536887"/>
              <a:chOff x="0" y="0"/>
              <a:chExt cx="1095942" cy="536886"/>
            </a:xfrm>
          </p:grpSpPr>
          <p:sp>
            <p:nvSpPr>
              <p:cNvPr id="1694"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95"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96"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698"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1700"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1701"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1708" name="Group"/>
          <p:cNvGrpSpPr/>
          <p:nvPr/>
        </p:nvGrpSpPr>
        <p:grpSpPr>
          <a:xfrm>
            <a:off x="21257040" y="445781"/>
            <a:ext cx="1919307" cy="1776796"/>
            <a:chOff x="0" y="0"/>
            <a:chExt cx="1919305" cy="1776795"/>
          </a:xfrm>
        </p:grpSpPr>
        <p:sp>
          <p:nvSpPr>
            <p:cNvPr id="1702"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1707" name="Group"/>
            <p:cNvGrpSpPr/>
            <p:nvPr/>
          </p:nvGrpSpPr>
          <p:grpSpPr>
            <a:xfrm>
              <a:off x="127609" y="56353"/>
              <a:ext cx="1664087" cy="1664088"/>
              <a:chOff x="0" y="0"/>
              <a:chExt cx="1664086" cy="1664086"/>
            </a:xfrm>
          </p:grpSpPr>
          <p:grpSp>
            <p:nvGrpSpPr>
              <p:cNvPr id="1705" name="Group"/>
              <p:cNvGrpSpPr/>
              <p:nvPr/>
            </p:nvGrpSpPr>
            <p:grpSpPr>
              <a:xfrm>
                <a:off x="0" y="0"/>
                <a:ext cx="1664087" cy="1664087"/>
                <a:chOff x="0" y="0"/>
                <a:chExt cx="1664086" cy="1664086"/>
              </a:xfrm>
            </p:grpSpPr>
            <p:pic>
              <p:nvPicPr>
                <p:cNvPr id="1703"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1704"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1706"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1714" name="Group"/>
          <p:cNvGrpSpPr/>
          <p:nvPr/>
        </p:nvGrpSpPr>
        <p:grpSpPr>
          <a:xfrm>
            <a:off x="12933347" y="5462365"/>
            <a:ext cx="2335691" cy="3758484"/>
            <a:chOff x="0" y="0"/>
            <a:chExt cx="2335689" cy="3758483"/>
          </a:xfrm>
        </p:grpSpPr>
        <p:sp>
          <p:nvSpPr>
            <p:cNvPr id="1711"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712"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13"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715"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716"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717"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718"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719"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1720"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721"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722"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1723"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724"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1728" name="Group"/>
          <p:cNvGrpSpPr/>
          <p:nvPr/>
        </p:nvGrpSpPr>
        <p:grpSpPr>
          <a:xfrm>
            <a:off x="4074544" y="5462365"/>
            <a:ext cx="2335691" cy="3758484"/>
            <a:chOff x="0" y="0"/>
            <a:chExt cx="2335689" cy="3758483"/>
          </a:xfrm>
        </p:grpSpPr>
        <p:sp>
          <p:nvSpPr>
            <p:cNvPr id="1725"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1726"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27"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732" name="Group"/>
          <p:cNvGrpSpPr/>
          <p:nvPr/>
        </p:nvGrpSpPr>
        <p:grpSpPr>
          <a:xfrm>
            <a:off x="15808146" y="5462365"/>
            <a:ext cx="2335691" cy="3758484"/>
            <a:chOff x="0" y="0"/>
            <a:chExt cx="2335689" cy="3758483"/>
          </a:xfrm>
        </p:grpSpPr>
        <p:sp>
          <p:nvSpPr>
            <p:cNvPr id="1729"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1730"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31"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736" name="Group"/>
          <p:cNvGrpSpPr/>
          <p:nvPr/>
        </p:nvGrpSpPr>
        <p:grpSpPr>
          <a:xfrm>
            <a:off x="18682946" y="5462365"/>
            <a:ext cx="2335691" cy="3758484"/>
            <a:chOff x="0" y="0"/>
            <a:chExt cx="2335689" cy="3758483"/>
          </a:xfrm>
        </p:grpSpPr>
        <p:sp>
          <p:nvSpPr>
            <p:cNvPr id="1733"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1734"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35"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737"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1743" name="Group"/>
          <p:cNvGrpSpPr/>
          <p:nvPr/>
        </p:nvGrpSpPr>
        <p:grpSpPr>
          <a:xfrm>
            <a:off x="9123819" y="6094217"/>
            <a:ext cx="1798410" cy="1075843"/>
            <a:chOff x="0" y="0"/>
            <a:chExt cx="1798408" cy="1075841"/>
          </a:xfrm>
        </p:grpSpPr>
        <p:grpSp>
          <p:nvGrpSpPr>
            <p:cNvPr id="1741" name="Group"/>
            <p:cNvGrpSpPr/>
            <p:nvPr/>
          </p:nvGrpSpPr>
          <p:grpSpPr>
            <a:xfrm>
              <a:off x="0" y="0"/>
              <a:ext cx="1095943" cy="536887"/>
              <a:chOff x="0" y="0"/>
              <a:chExt cx="1095942" cy="536886"/>
            </a:xfrm>
          </p:grpSpPr>
          <p:sp>
            <p:nvSpPr>
              <p:cNvPr id="1738"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39"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40"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742"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1744"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1745"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1752" name="Group"/>
          <p:cNvGrpSpPr/>
          <p:nvPr/>
        </p:nvGrpSpPr>
        <p:grpSpPr>
          <a:xfrm>
            <a:off x="21257040" y="445781"/>
            <a:ext cx="1919307" cy="1776796"/>
            <a:chOff x="0" y="0"/>
            <a:chExt cx="1919305" cy="1776795"/>
          </a:xfrm>
        </p:grpSpPr>
        <p:sp>
          <p:nvSpPr>
            <p:cNvPr id="1746"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1751" name="Group"/>
            <p:cNvGrpSpPr/>
            <p:nvPr/>
          </p:nvGrpSpPr>
          <p:grpSpPr>
            <a:xfrm>
              <a:off x="127609" y="56353"/>
              <a:ext cx="1664087" cy="1664088"/>
              <a:chOff x="0" y="0"/>
              <a:chExt cx="1664086" cy="1664086"/>
            </a:xfrm>
          </p:grpSpPr>
          <p:grpSp>
            <p:nvGrpSpPr>
              <p:cNvPr id="1749" name="Group"/>
              <p:cNvGrpSpPr/>
              <p:nvPr/>
            </p:nvGrpSpPr>
            <p:grpSpPr>
              <a:xfrm>
                <a:off x="0" y="0"/>
                <a:ext cx="1664087" cy="1664087"/>
                <a:chOff x="0" y="0"/>
                <a:chExt cx="1664086" cy="1664086"/>
              </a:xfrm>
            </p:grpSpPr>
            <p:pic>
              <p:nvPicPr>
                <p:cNvPr id="1747"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1748"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1750"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1758" name="Group"/>
          <p:cNvGrpSpPr/>
          <p:nvPr/>
        </p:nvGrpSpPr>
        <p:grpSpPr>
          <a:xfrm>
            <a:off x="12933347" y="5462365"/>
            <a:ext cx="2335691" cy="3758484"/>
            <a:chOff x="0" y="0"/>
            <a:chExt cx="2335689" cy="3758483"/>
          </a:xfrm>
        </p:grpSpPr>
        <p:sp>
          <p:nvSpPr>
            <p:cNvPr id="1755"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756"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57"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759"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760"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761"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762"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763"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1764"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765"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766"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1767"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768"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1772" name="Group"/>
          <p:cNvGrpSpPr/>
          <p:nvPr/>
        </p:nvGrpSpPr>
        <p:grpSpPr>
          <a:xfrm>
            <a:off x="4074544" y="5462365"/>
            <a:ext cx="2335691" cy="3758484"/>
            <a:chOff x="0" y="0"/>
            <a:chExt cx="2335689" cy="3758483"/>
          </a:xfrm>
        </p:grpSpPr>
        <p:sp>
          <p:nvSpPr>
            <p:cNvPr id="1769"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1770"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71"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776" name="Group"/>
          <p:cNvGrpSpPr/>
          <p:nvPr/>
        </p:nvGrpSpPr>
        <p:grpSpPr>
          <a:xfrm>
            <a:off x="15808146" y="5462365"/>
            <a:ext cx="2335691" cy="3758484"/>
            <a:chOff x="0" y="0"/>
            <a:chExt cx="2335689" cy="3758483"/>
          </a:xfrm>
        </p:grpSpPr>
        <p:sp>
          <p:nvSpPr>
            <p:cNvPr id="1773"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1774"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75"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780" name="Group"/>
          <p:cNvGrpSpPr/>
          <p:nvPr/>
        </p:nvGrpSpPr>
        <p:grpSpPr>
          <a:xfrm>
            <a:off x="18682946" y="5462365"/>
            <a:ext cx="2335691" cy="3758484"/>
            <a:chOff x="0" y="0"/>
            <a:chExt cx="2335689" cy="3758483"/>
          </a:xfrm>
        </p:grpSpPr>
        <p:sp>
          <p:nvSpPr>
            <p:cNvPr id="1777"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1778"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79"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781"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1786" name="Group"/>
          <p:cNvGrpSpPr/>
          <p:nvPr/>
        </p:nvGrpSpPr>
        <p:grpSpPr>
          <a:xfrm>
            <a:off x="9123819" y="6094217"/>
            <a:ext cx="1798411" cy="1075842"/>
            <a:chOff x="0" y="0"/>
            <a:chExt cx="1798409" cy="1075840"/>
          </a:xfrm>
        </p:grpSpPr>
        <p:sp>
          <p:nvSpPr>
            <p:cNvPr id="1782" name="Rectangle"/>
            <p:cNvSpPr/>
            <p:nvPr/>
          </p:nvSpPr>
          <p:spPr>
            <a:xfrm>
              <a:off x="0" y="13011"/>
              <a:ext cx="1095943" cy="523876"/>
            </a:xfrm>
            <a:prstGeom prst="rect">
              <a:avLst/>
            </a:prstGeom>
            <a:noFill/>
            <a:ln w="762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783" name="Line"/>
            <p:cNvSpPr/>
            <p:nvPr/>
          </p:nvSpPr>
          <p:spPr>
            <a:xfrm>
              <a:off x="23815" y="12427"/>
              <a:ext cx="523315" cy="317056"/>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784" name="Line"/>
            <p:cNvSpPr/>
            <p:nvPr/>
          </p:nvSpPr>
          <p:spPr>
            <a:xfrm flipV="1">
              <a:off x="524850" y="0"/>
              <a:ext cx="542159" cy="329492"/>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785" name="topic A"/>
            <p:cNvSpPr txBox="1"/>
            <p:nvPr/>
          </p:nvSpPr>
          <p:spPr>
            <a:xfrm>
              <a:off x="57717" y="398773"/>
              <a:ext cx="1740693"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grpSp>
        <p:nvGrpSpPr>
          <p:cNvPr id="1792" name="Group"/>
          <p:cNvGrpSpPr/>
          <p:nvPr/>
        </p:nvGrpSpPr>
        <p:grpSpPr>
          <a:xfrm>
            <a:off x="9123819" y="7421117"/>
            <a:ext cx="1798410" cy="1075842"/>
            <a:chOff x="0" y="0"/>
            <a:chExt cx="1798408" cy="1075841"/>
          </a:xfrm>
        </p:grpSpPr>
        <p:grpSp>
          <p:nvGrpSpPr>
            <p:cNvPr id="1790" name="Group"/>
            <p:cNvGrpSpPr/>
            <p:nvPr/>
          </p:nvGrpSpPr>
          <p:grpSpPr>
            <a:xfrm>
              <a:off x="0" y="0"/>
              <a:ext cx="1095943" cy="536887"/>
              <a:chOff x="0" y="0"/>
              <a:chExt cx="1095942" cy="536886"/>
            </a:xfrm>
          </p:grpSpPr>
          <p:sp>
            <p:nvSpPr>
              <p:cNvPr id="1787"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88"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789"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791"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1793"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1794"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1801" name="Group"/>
          <p:cNvGrpSpPr/>
          <p:nvPr/>
        </p:nvGrpSpPr>
        <p:grpSpPr>
          <a:xfrm>
            <a:off x="21257040" y="445781"/>
            <a:ext cx="1919307" cy="1776796"/>
            <a:chOff x="0" y="0"/>
            <a:chExt cx="1919305" cy="1776795"/>
          </a:xfrm>
        </p:grpSpPr>
        <p:sp>
          <p:nvSpPr>
            <p:cNvPr id="1795"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1800" name="Group"/>
            <p:cNvGrpSpPr/>
            <p:nvPr/>
          </p:nvGrpSpPr>
          <p:grpSpPr>
            <a:xfrm>
              <a:off x="127609" y="56353"/>
              <a:ext cx="1664087" cy="1664088"/>
              <a:chOff x="0" y="0"/>
              <a:chExt cx="1664086" cy="1664086"/>
            </a:xfrm>
          </p:grpSpPr>
          <p:grpSp>
            <p:nvGrpSpPr>
              <p:cNvPr id="1798" name="Group"/>
              <p:cNvGrpSpPr/>
              <p:nvPr/>
            </p:nvGrpSpPr>
            <p:grpSpPr>
              <a:xfrm>
                <a:off x="0" y="0"/>
                <a:ext cx="1664087" cy="1664087"/>
                <a:chOff x="0" y="0"/>
                <a:chExt cx="1664086" cy="1664086"/>
              </a:xfrm>
            </p:grpSpPr>
            <p:pic>
              <p:nvPicPr>
                <p:cNvPr id="1796"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1797"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1799"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3"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1807" name="Group"/>
          <p:cNvGrpSpPr/>
          <p:nvPr/>
        </p:nvGrpSpPr>
        <p:grpSpPr>
          <a:xfrm>
            <a:off x="12933347" y="5462365"/>
            <a:ext cx="2335691" cy="3758484"/>
            <a:chOff x="0" y="0"/>
            <a:chExt cx="2335689" cy="3758483"/>
          </a:xfrm>
        </p:grpSpPr>
        <p:sp>
          <p:nvSpPr>
            <p:cNvPr id="1804"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80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0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808"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809"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810"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811"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812"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1813"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814"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815"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1816"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817"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1821" name="Group"/>
          <p:cNvGrpSpPr/>
          <p:nvPr/>
        </p:nvGrpSpPr>
        <p:grpSpPr>
          <a:xfrm>
            <a:off x="4074544" y="5462365"/>
            <a:ext cx="2335691" cy="3758484"/>
            <a:chOff x="0" y="0"/>
            <a:chExt cx="2335689" cy="3758483"/>
          </a:xfrm>
        </p:grpSpPr>
        <p:sp>
          <p:nvSpPr>
            <p:cNvPr id="1818"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181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2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825" name="Group"/>
          <p:cNvGrpSpPr/>
          <p:nvPr/>
        </p:nvGrpSpPr>
        <p:grpSpPr>
          <a:xfrm>
            <a:off x="15808146" y="5462365"/>
            <a:ext cx="2335691" cy="3758484"/>
            <a:chOff x="0" y="0"/>
            <a:chExt cx="2335689" cy="3758483"/>
          </a:xfrm>
        </p:grpSpPr>
        <p:sp>
          <p:nvSpPr>
            <p:cNvPr id="1822"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182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2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829" name="Group"/>
          <p:cNvGrpSpPr/>
          <p:nvPr/>
        </p:nvGrpSpPr>
        <p:grpSpPr>
          <a:xfrm>
            <a:off x="18682946" y="5462365"/>
            <a:ext cx="2335691" cy="3758484"/>
            <a:chOff x="0" y="0"/>
            <a:chExt cx="2335689" cy="3758483"/>
          </a:xfrm>
        </p:grpSpPr>
        <p:sp>
          <p:nvSpPr>
            <p:cNvPr id="1826"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182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2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830"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1836" name="Group"/>
          <p:cNvGrpSpPr/>
          <p:nvPr/>
        </p:nvGrpSpPr>
        <p:grpSpPr>
          <a:xfrm>
            <a:off x="9925791" y="8964116"/>
            <a:ext cx="1798409" cy="1075842"/>
            <a:chOff x="0" y="0"/>
            <a:chExt cx="1798408" cy="1075841"/>
          </a:xfrm>
        </p:grpSpPr>
        <p:grpSp>
          <p:nvGrpSpPr>
            <p:cNvPr id="1834" name="Group"/>
            <p:cNvGrpSpPr/>
            <p:nvPr/>
          </p:nvGrpSpPr>
          <p:grpSpPr>
            <a:xfrm>
              <a:off x="0" y="0"/>
              <a:ext cx="1095943" cy="536887"/>
              <a:chOff x="0" y="0"/>
              <a:chExt cx="1095942" cy="536886"/>
            </a:xfrm>
          </p:grpSpPr>
          <p:sp>
            <p:nvSpPr>
              <p:cNvPr id="1831"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32"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33"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835"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1837"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1838"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1845" name="Group"/>
          <p:cNvGrpSpPr/>
          <p:nvPr/>
        </p:nvGrpSpPr>
        <p:grpSpPr>
          <a:xfrm>
            <a:off x="21257040" y="445781"/>
            <a:ext cx="1919307" cy="1776796"/>
            <a:chOff x="0" y="0"/>
            <a:chExt cx="1919305" cy="1776795"/>
          </a:xfrm>
        </p:grpSpPr>
        <p:sp>
          <p:nvSpPr>
            <p:cNvPr id="1839"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1844" name="Group"/>
            <p:cNvGrpSpPr/>
            <p:nvPr/>
          </p:nvGrpSpPr>
          <p:grpSpPr>
            <a:xfrm>
              <a:off x="127609" y="56353"/>
              <a:ext cx="1664087" cy="1664088"/>
              <a:chOff x="0" y="0"/>
              <a:chExt cx="1664086" cy="1664086"/>
            </a:xfrm>
          </p:grpSpPr>
          <p:grpSp>
            <p:nvGrpSpPr>
              <p:cNvPr id="1842" name="Group"/>
              <p:cNvGrpSpPr/>
              <p:nvPr/>
            </p:nvGrpSpPr>
            <p:grpSpPr>
              <a:xfrm>
                <a:off x="0" y="0"/>
                <a:ext cx="1664087" cy="1664087"/>
                <a:chOff x="0" y="0"/>
                <a:chExt cx="1664086" cy="1664086"/>
              </a:xfrm>
            </p:grpSpPr>
            <p:pic>
              <p:nvPicPr>
                <p:cNvPr id="1840"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1841"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1843"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grpSp>
        <p:nvGrpSpPr>
          <p:cNvPr id="1850" name="Group"/>
          <p:cNvGrpSpPr/>
          <p:nvPr/>
        </p:nvGrpSpPr>
        <p:grpSpPr>
          <a:xfrm>
            <a:off x="9123819" y="6094217"/>
            <a:ext cx="1798411" cy="1075842"/>
            <a:chOff x="0" y="0"/>
            <a:chExt cx="1798409" cy="1075840"/>
          </a:xfrm>
        </p:grpSpPr>
        <p:sp>
          <p:nvSpPr>
            <p:cNvPr id="1846" name="Rectangle"/>
            <p:cNvSpPr/>
            <p:nvPr/>
          </p:nvSpPr>
          <p:spPr>
            <a:xfrm>
              <a:off x="0" y="13011"/>
              <a:ext cx="1095943" cy="523876"/>
            </a:xfrm>
            <a:prstGeom prst="rect">
              <a:avLst/>
            </a:prstGeom>
            <a:noFill/>
            <a:ln w="762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847" name="Line"/>
            <p:cNvSpPr/>
            <p:nvPr/>
          </p:nvSpPr>
          <p:spPr>
            <a:xfrm>
              <a:off x="23815" y="12427"/>
              <a:ext cx="523315" cy="317056"/>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848" name="Line"/>
            <p:cNvSpPr/>
            <p:nvPr/>
          </p:nvSpPr>
          <p:spPr>
            <a:xfrm flipV="1">
              <a:off x="524850" y="0"/>
              <a:ext cx="542159" cy="329492"/>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849" name="topic A"/>
            <p:cNvSpPr txBox="1"/>
            <p:nvPr/>
          </p:nvSpPr>
          <p:spPr>
            <a:xfrm>
              <a:off x="57717" y="398773"/>
              <a:ext cx="1740693"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Tree>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1856" name="Group"/>
          <p:cNvGrpSpPr/>
          <p:nvPr/>
        </p:nvGrpSpPr>
        <p:grpSpPr>
          <a:xfrm>
            <a:off x="12933347" y="5462365"/>
            <a:ext cx="2335691" cy="3758484"/>
            <a:chOff x="0" y="0"/>
            <a:chExt cx="2335689" cy="3758483"/>
          </a:xfrm>
        </p:grpSpPr>
        <p:sp>
          <p:nvSpPr>
            <p:cNvPr id="1853"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854"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55"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857"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858"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859"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860"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861"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1862"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863"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864"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1865"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866"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1870" name="Group"/>
          <p:cNvGrpSpPr/>
          <p:nvPr/>
        </p:nvGrpSpPr>
        <p:grpSpPr>
          <a:xfrm>
            <a:off x="4074544" y="5462365"/>
            <a:ext cx="2335691" cy="3758484"/>
            <a:chOff x="0" y="0"/>
            <a:chExt cx="2335689" cy="3758483"/>
          </a:xfrm>
        </p:grpSpPr>
        <p:sp>
          <p:nvSpPr>
            <p:cNvPr id="1867"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1868"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69"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874" name="Group"/>
          <p:cNvGrpSpPr/>
          <p:nvPr/>
        </p:nvGrpSpPr>
        <p:grpSpPr>
          <a:xfrm>
            <a:off x="15808146" y="5462365"/>
            <a:ext cx="2335691" cy="3758484"/>
            <a:chOff x="0" y="0"/>
            <a:chExt cx="2335689" cy="3758483"/>
          </a:xfrm>
        </p:grpSpPr>
        <p:sp>
          <p:nvSpPr>
            <p:cNvPr id="1871"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1872"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73"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878" name="Group"/>
          <p:cNvGrpSpPr/>
          <p:nvPr/>
        </p:nvGrpSpPr>
        <p:grpSpPr>
          <a:xfrm>
            <a:off x="18682946" y="5462365"/>
            <a:ext cx="2335691" cy="3758484"/>
            <a:chOff x="0" y="0"/>
            <a:chExt cx="2335689" cy="3758483"/>
          </a:xfrm>
        </p:grpSpPr>
        <p:sp>
          <p:nvSpPr>
            <p:cNvPr id="1875"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1876"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77"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879"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1885" name="Group"/>
          <p:cNvGrpSpPr/>
          <p:nvPr/>
        </p:nvGrpSpPr>
        <p:grpSpPr>
          <a:xfrm>
            <a:off x="13470628" y="8894447"/>
            <a:ext cx="1798410" cy="1075842"/>
            <a:chOff x="0" y="0"/>
            <a:chExt cx="1798408" cy="1075841"/>
          </a:xfrm>
        </p:grpSpPr>
        <p:grpSp>
          <p:nvGrpSpPr>
            <p:cNvPr id="1883" name="Group"/>
            <p:cNvGrpSpPr/>
            <p:nvPr/>
          </p:nvGrpSpPr>
          <p:grpSpPr>
            <a:xfrm>
              <a:off x="0" y="0"/>
              <a:ext cx="1095943" cy="536887"/>
              <a:chOff x="0" y="0"/>
              <a:chExt cx="1095942" cy="536886"/>
            </a:xfrm>
          </p:grpSpPr>
          <p:sp>
            <p:nvSpPr>
              <p:cNvPr id="1880"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81"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882"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884"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1886"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1887"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1894" name="Group"/>
          <p:cNvGrpSpPr/>
          <p:nvPr/>
        </p:nvGrpSpPr>
        <p:grpSpPr>
          <a:xfrm>
            <a:off x="21257040" y="445781"/>
            <a:ext cx="1919307" cy="1776796"/>
            <a:chOff x="0" y="0"/>
            <a:chExt cx="1919305" cy="1776795"/>
          </a:xfrm>
        </p:grpSpPr>
        <p:sp>
          <p:nvSpPr>
            <p:cNvPr id="1888"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1893" name="Group"/>
            <p:cNvGrpSpPr/>
            <p:nvPr/>
          </p:nvGrpSpPr>
          <p:grpSpPr>
            <a:xfrm>
              <a:off x="127609" y="56353"/>
              <a:ext cx="1664087" cy="1664088"/>
              <a:chOff x="0" y="0"/>
              <a:chExt cx="1664086" cy="1664086"/>
            </a:xfrm>
          </p:grpSpPr>
          <p:grpSp>
            <p:nvGrpSpPr>
              <p:cNvPr id="1891" name="Group"/>
              <p:cNvGrpSpPr/>
              <p:nvPr/>
            </p:nvGrpSpPr>
            <p:grpSpPr>
              <a:xfrm>
                <a:off x="0" y="0"/>
                <a:ext cx="1664087" cy="1664087"/>
                <a:chOff x="0" y="0"/>
                <a:chExt cx="1664086" cy="1664086"/>
              </a:xfrm>
            </p:grpSpPr>
            <p:pic>
              <p:nvPicPr>
                <p:cNvPr id="1889"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1890"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1892"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grpSp>
        <p:nvGrpSpPr>
          <p:cNvPr id="1899" name="Group"/>
          <p:cNvGrpSpPr/>
          <p:nvPr/>
        </p:nvGrpSpPr>
        <p:grpSpPr>
          <a:xfrm>
            <a:off x="9123819" y="6094217"/>
            <a:ext cx="1798411" cy="1075842"/>
            <a:chOff x="0" y="0"/>
            <a:chExt cx="1798409" cy="1075840"/>
          </a:xfrm>
        </p:grpSpPr>
        <p:sp>
          <p:nvSpPr>
            <p:cNvPr id="1895" name="Rectangle"/>
            <p:cNvSpPr/>
            <p:nvPr/>
          </p:nvSpPr>
          <p:spPr>
            <a:xfrm>
              <a:off x="0" y="13011"/>
              <a:ext cx="1095943" cy="523876"/>
            </a:xfrm>
            <a:prstGeom prst="rect">
              <a:avLst/>
            </a:prstGeom>
            <a:noFill/>
            <a:ln w="762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896" name="Line"/>
            <p:cNvSpPr/>
            <p:nvPr/>
          </p:nvSpPr>
          <p:spPr>
            <a:xfrm>
              <a:off x="23815" y="12427"/>
              <a:ext cx="523315" cy="317056"/>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897" name="Line"/>
            <p:cNvSpPr/>
            <p:nvPr/>
          </p:nvSpPr>
          <p:spPr>
            <a:xfrm flipV="1">
              <a:off x="524850" y="0"/>
              <a:ext cx="542159" cy="329492"/>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898" name="topic A"/>
            <p:cNvSpPr txBox="1"/>
            <p:nvPr/>
          </p:nvSpPr>
          <p:spPr>
            <a:xfrm>
              <a:off x="57717" y="398773"/>
              <a:ext cx="1740693"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Tree>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1905" name="Group"/>
          <p:cNvGrpSpPr/>
          <p:nvPr/>
        </p:nvGrpSpPr>
        <p:grpSpPr>
          <a:xfrm>
            <a:off x="12933347" y="5462365"/>
            <a:ext cx="2335691" cy="3758484"/>
            <a:chOff x="0" y="0"/>
            <a:chExt cx="2335689" cy="3758483"/>
          </a:xfrm>
        </p:grpSpPr>
        <p:sp>
          <p:nvSpPr>
            <p:cNvPr id="1902"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90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90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906"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907"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908"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909"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910"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1911"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912"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913"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1914"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915"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1919" name="Group"/>
          <p:cNvGrpSpPr/>
          <p:nvPr/>
        </p:nvGrpSpPr>
        <p:grpSpPr>
          <a:xfrm>
            <a:off x="4074544" y="5462365"/>
            <a:ext cx="2335691" cy="3758484"/>
            <a:chOff x="0" y="0"/>
            <a:chExt cx="2335689" cy="3758483"/>
          </a:xfrm>
        </p:grpSpPr>
        <p:sp>
          <p:nvSpPr>
            <p:cNvPr id="1916"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191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91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923" name="Group"/>
          <p:cNvGrpSpPr/>
          <p:nvPr/>
        </p:nvGrpSpPr>
        <p:grpSpPr>
          <a:xfrm>
            <a:off x="15808146" y="5462365"/>
            <a:ext cx="2335691" cy="3758484"/>
            <a:chOff x="0" y="0"/>
            <a:chExt cx="2335689" cy="3758483"/>
          </a:xfrm>
        </p:grpSpPr>
        <p:sp>
          <p:nvSpPr>
            <p:cNvPr id="1920"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192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92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927" name="Group"/>
          <p:cNvGrpSpPr/>
          <p:nvPr/>
        </p:nvGrpSpPr>
        <p:grpSpPr>
          <a:xfrm>
            <a:off x="18682946" y="5462365"/>
            <a:ext cx="2335691" cy="3758484"/>
            <a:chOff x="0" y="0"/>
            <a:chExt cx="2335689" cy="3758483"/>
          </a:xfrm>
        </p:grpSpPr>
        <p:sp>
          <p:nvSpPr>
            <p:cNvPr id="1924"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192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92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928"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1934" name="Group"/>
          <p:cNvGrpSpPr/>
          <p:nvPr/>
        </p:nvGrpSpPr>
        <p:grpSpPr>
          <a:xfrm>
            <a:off x="13470628" y="7421117"/>
            <a:ext cx="1798410" cy="1075842"/>
            <a:chOff x="0" y="0"/>
            <a:chExt cx="1798408" cy="1075841"/>
          </a:xfrm>
        </p:grpSpPr>
        <p:grpSp>
          <p:nvGrpSpPr>
            <p:cNvPr id="1932" name="Group"/>
            <p:cNvGrpSpPr/>
            <p:nvPr/>
          </p:nvGrpSpPr>
          <p:grpSpPr>
            <a:xfrm>
              <a:off x="0" y="0"/>
              <a:ext cx="1095943" cy="536887"/>
              <a:chOff x="0" y="0"/>
              <a:chExt cx="1095942" cy="536886"/>
            </a:xfrm>
          </p:grpSpPr>
          <p:sp>
            <p:nvSpPr>
              <p:cNvPr id="1929"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930"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931"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933"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1935"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1936"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1943" name="Group"/>
          <p:cNvGrpSpPr/>
          <p:nvPr/>
        </p:nvGrpSpPr>
        <p:grpSpPr>
          <a:xfrm>
            <a:off x="21257040" y="445781"/>
            <a:ext cx="1919307" cy="1776796"/>
            <a:chOff x="0" y="0"/>
            <a:chExt cx="1919305" cy="1776795"/>
          </a:xfrm>
        </p:grpSpPr>
        <p:sp>
          <p:nvSpPr>
            <p:cNvPr id="1937"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1942" name="Group"/>
            <p:cNvGrpSpPr/>
            <p:nvPr/>
          </p:nvGrpSpPr>
          <p:grpSpPr>
            <a:xfrm>
              <a:off x="127609" y="56353"/>
              <a:ext cx="1664087" cy="1664088"/>
              <a:chOff x="0" y="0"/>
              <a:chExt cx="1664086" cy="1664086"/>
            </a:xfrm>
          </p:grpSpPr>
          <p:grpSp>
            <p:nvGrpSpPr>
              <p:cNvPr id="1940" name="Group"/>
              <p:cNvGrpSpPr/>
              <p:nvPr/>
            </p:nvGrpSpPr>
            <p:grpSpPr>
              <a:xfrm>
                <a:off x="0" y="0"/>
                <a:ext cx="1664087" cy="1664087"/>
                <a:chOff x="0" y="0"/>
                <a:chExt cx="1664086" cy="1664086"/>
              </a:xfrm>
            </p:grpSpPr>
            <p:pic>
              <p:nvPicPr>
                <p:cNvPr id="1938"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1939"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1941"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grpSp>
        <p:nvGrpSpPr>
          <p:cNvPr id="1948" name="Group"/>
          <p:cNvGrpSpPr/>
          <p:nvPr/>
        </p:nvGrpSpPr>
        <p:grpSpPr>
          <a:xfrm>
            <a:off x="9123819" y="6094217"/>
            <a:ext cx="1798411" cy="1075842"/>
            <a:chOff x="0" y="0"/>
            <a:chExt cx="1798409" cy="1075840"/>
          </a:xfrm>
        </p:grpSpPr>
        <p:sp>
          <p:nvSpPr>
            <p:cNvPr id="1944" name="Rectangle"/>
            <p:cNvSpPr/>
            <p:nvPr/>
          </p:nvSpPr>
          <p:spPr>
            <a:xfrm>
              <a:off x="0" y="13011"/>
              <a:ext cx="1095943" cy="523876"/>
            </a:xfrm>
            <a:prstGeom prst="rect">
              <a:avLst/>
            </a:prstGeom>
            <a:noFill/>
            <a:ln w="762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945" name="Line"/>
            <p:cNvSpPr/>
            <p:nvPr/>
          </p:nvSpPr>
          <p:spPr>
            <a:xfrm>
              <a:off x="23815" y="12427"/>
              <a:ext cx="523315" cy="317056"/>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946" name="Line"/>
            <p:cNvSpPr/>
            <p:nvPr/>
          </p:nvSpPr>
          <p:spPr>
            <a:xfrm flipV="1">
              <a:off x="524850" y="0"/>
              <a:ext cx="542159" cy="329492"/>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947" name="topic A"/>
            <p:cNvSpPr txBox="1"/>
            <p:nvPr/>
          </p:nvSpPr>
          <p:spPr>
            <a:xfrm>
              <a:off x="57717" y="398773"/>
              <a:ext cx="1740693"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Tree>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1954" name="Group"/>
          <p:cNvGrpSpPr/>
          <p:nvPr/>
        </p:nvGrpSpPr>
        <p:grpSpPr>
          <a:xfrm>
            <a:off x="12933347" y="5462365"/>
            <a:ext cx="2335691" cy="3758484"/>
            <a:chOff x="0" y="0"/>
            <a:chExt cx="2335689" cy="3758483"/>
          </a:xfrm>
        </p:grpSpPr>
        <p:sp>
          <p:nvSpPr>
            <p:cNvPr id="1951"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952"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953"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955"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956"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957"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958"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959"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1960"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961"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962"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1963"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964"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1968" name="Group"/>
          <p:cNvGrpSpPr/>
          <p:nvPr/>
        </p:nvGrpSpPr>
        <p:grpSpPr>
          <a:xfrm>
            <a:off x="4074544" y="5462365"/>
            <a:ext cx="2335691" cy="3758484"/>
            <a:chOff x="0" y="0"/>
            <a:chExt cx="2335689" cy="3758483"/>
          </a:xfrm>
        </p:grpSpPr>
        <p:sp>
          <p:nvSpPr>
            <p:cNvPr id="1965"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1966"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967"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972" name="Group"/>
          <p:cNvGrpSpPr/>
          <p:nvPr/>
        </p:nvGrpSpPr>
        <p:grpSpPr>
          <a:xfrm>
            <a:off x="15808146" y="5462365"/>
            <a:ext cx="2335691" cy="3758484"/>
            <a:chOff x="0" y="0"/>
            <a:chExt cx="2335689" cy="3758483"/>
          </a:xfrm>
        </p:grpSpPr>
        <p:sp>
          <p:nvSpPr>
            <p:cNvPr id="1969"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1970"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971"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976" name="Group"/>
          <p:cNvGrpSpPr/>
          <p:nvPr/>
        </p:nvGrpSpPr>
        <p:grpSpPr>
          <a:xfrm>
            <a:off x="18682946" y="5462365"/>
            <a:ext cx="2335691" cy="3758484"/>
            <a:chOff x="0" y="0"/>
            <a:chExt cx="2335689" cy="3758483"/>
          </a:xfrm>
        </p:grpSpPr>
        <p:sp>
          <p:nvSpPr>
            <p:cNvPr id="1973"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1974"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975"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977"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sp>
        <p:nvSpPr>
          <p:cNvPr id="1978"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1979"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1986" name="Group"/>
          <p:cNvGrpSpPr/>
          <p:nvPr/>
        </p:nvGrpSpPr>
        <p:grpSpPr>
          <a:xfrm>
            <a:off x="21257040" y="445781"/>
            <a:ext cx="1919307" cy="1776796"/>
            <a:chOff x="0" y="0"/>
            <a:chExt cx="1919305" cy="1776795"/>
          </a:xfrm>
        </p:grpSpPr>
        <p:sp>
          <p:nvSpPr>
            <p:cNvPr id="1980"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1985" name="Group"/>
            <p:cNvGrpSpPr/>
            <p:nvPr/>
          </p:nvGrpSpPr>
          <p:grpSpPr>
            <a:xfrm>
              <a:off x="127609" y="56353"/>
              <a:ext cx="1664087" cy="1664088"/>
              <a:chOff x="0" y="0"/>
              <a:chExt cx="1664086" cy="1664086"/>
            </a:xfrm>
          </p:grpSpPr>
          <p:grpSp>
            <p:nvGrpSpPr>
              <p:cNvPr id="1983" name="Group"/>
              <p:cNvGrpSpPr/>
              <p:nvPr/>
            </p:nvGrpSpPr>
            <p:grpSpPr>
              <a:xfrm>
                <a:off x="0" y="0"/>
                <a:ext cx="1664087" cy="1664087"/>
                <a:chOff x="0" y="0"/>
                <a:chExt cx="1664086" cy="1664086"/>
              </a:xfrm>
            </p:grpSpPr>
            <p:pic>
              <p:nvPicPr>
                <p:cNvPr id="1981"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1982"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1984"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grpSp>
        <p:nvGrpSpPr>
          <p:cNvPr id="1991" name="Group"/>
          <p:cNvGrpSpPr/>
          <p:nvPr/>
        </p:nvGrpSpPr>
        <p:grpSpPr>
          <a:xfrm>
            <a:off x="9123819" y="6094217"/>
            <a:ext cx="1798411" cy="1075842"/>
            <a:chOff x="0" y="0"/>
            <a:chExt cx="1798409" cy="1075840"/>
          </a:xfrm>
        </p:grpSpPr>
        <p:sp>
          <p:nvSpPr>
            <p:cNvPr id="1987" name="Rectangle"/>
            <p:cNvSpPr/>
            <p:nvPr/>
          </p:nvSpPr>
          <p:spPr>
            <a:xfrm>
              <a:off x="0" y="13011"/>
              <a:ext cx="1095943" cy="523876"/>
            </a:xfrm>
            <a:prstGeom prst="rect">
              <a:avLst/>
            </a:prstGeom>
            <a:noFill/>
            <a:ln w="762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988" name="Line"/>
            <p:cNvSpPr/>
            <p:nvPr/>
          </p:nvSpPr>
          <p:spPr>
            <a:xfrm>
              <a:off x="23815" y="12427"/>
              <a:ext cx="523315" cy="317056"/>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989" name="Line"/>
            <p:cNvSpPr/>
            <p:nvPr/>
          </p:nvSpPr>
          <p:spPr>
            <a:xfrm flipV="1">
              <a:off x="524850" y="0"/>
              <a:ext cx="542159" cy="329492"/>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990" name="topic A"/>
            <p:cNvSpPr txBox="1"/>
            <p:nvPr/>
          </p:nvSpPr>
          <p:spPr>
            <a:xfrm>
              <a:off x="57717" y="398773"/>
              <a:ext cx="1740693"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Tree>
  </p:cSld>
  <p:clrMapOvr>
    <a:masterClrMapping/>
  </p:clrMapOvr>
  <p:transition spd="med"/>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1997" name="Group"/>
          <p:cNvGrpSpPr/>
          <p:nvPr/>
        </p:nvGrpSpPr>
        <p:grpSpPr>
          <a:xfrm>
            <a:off x="12933347" y="5462365"/>
            <a:ext cx="2335691" cy="3758484"/>
            <a:chOff x="0" y="0"/>
            <a:chExt cx="2335689" cy="3758483"/>
          </a:xfrm>
        </p:grpSpPr>
        <p:sp>
          <p:nvSpPr>
            <p:cNvPr id="1994"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99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99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998"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999"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2000"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001"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002"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2003"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004"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005"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2006"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007"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2011" name="Group"/>
          <p:cNvGrpSpPr/>
          <p:nvPr/>
        </p:nvGrpSpPr>
        <p:grpSpPr>
          <a:xfrm>
            <a:off x="4074544" y="5462365"/>
            <a:ext cx="2335691" cy="3758484"/>
            <a:chOff x="0" y="0"/>
            <a:chExt cx="2335689" cy="3758483"/>
          </a:xfrm>
        </p:grpSpPr>
        <p:sp>
          <p:nvSpPr>
            <p:cNvPr id="2008"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00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1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015" name="Group"/>
          <p:cNvGrpSpPr/>
          <p:nvPr/>
        </p:nvGrpSpPr>
        <p:grpSpPr>
          <a:xfrm>
            <a:off x="15808146" y="5462365"/>
            <a:ext cx="2335691" cy="3758484"/>
            <a:chOff x="0" y="0"/>
            <a:chExt cx="2335689" cy="3758483"/>
          </a:xfrm>
        </p:grpSpPr>
        <p:sp>
          <p:nvSpPr>
            <p:cNvPr id="2012"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01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1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019" name="Group"/>
          <p:cNvGrpSpPr/>
          <p:nvPr/>
        </p:nvGrpSpPr>
        <p:grpSpPr>
          <a:xfrm>
            <a:off x="18682946" y="5462365"/>
            <a:ext cx="2335691" cy="3758484"/>
            <a:chOff x="0" y="0"/>
            <a:chExt cx="2335689" cy="3758483"/>
          </a:xfrm>
        </p:grpSpPr>
        <p:sp>
          <p:nvSpPr>
            <p:cNvPr id="2016"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01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1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020"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2026" name="Group"/>
          <p:cNvGrpSpPr/>
          <p:nvPr/>
        </p:nvGrpSpPr>
        <p:grpSpPr>
          <a:xfrm>
            <a:off x="9123819" y="7421117"/>
            <a:ext cx="1798410" cy="1075842"/>
            <a:chOff x="0" y="0"/>
            <a:chExt cx="1798408" cy="1075841"/>
          </a:xfrm>
        </p:grpSpPr>
        <p:grpSp>
          <p:nvGrpSpPr>
            <p:cNvPr id="2024" name="Group"/>
            <p:cNvGrpSpPr/>
            <p:nvPr/>
          </p:nvGrpSpPr>
          <p:grpSpPr>
            <a:xfrm>
              <a:off x="0" y="0"/>
              <a:ext cx="1095943" cy="536887"/>
              <a:chOff x="0" y="0"/>
              <a:chExt cx="1095942" cy="536886"/>
            </a:xfrm>
          </p:grpSpPr>
          <p:sp>
            <p:nvSpPr>
              <p:cNvPr id="2021"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22"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23"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025"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027"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028"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2035" name="Group"/>
          <p:cNvGrpSpPr/>
          <p:nvPr/>
        </p:nvGrpSpPr>
        <p:grpSpPr>
          <a:xfrm>
            <a:off x="21257040" y="445781"/>
            <a:ext cx="1919307" cy="1776796"/>
            <a:chOff x="0" y="0"/>
            <a:chExt cx="1919305" cy="1776795"/>
          </a:xfrm>
        </p:grpSpPr>
        <p:sp>
          <p:nvSpPr>
            <p:cNvPr id="2029"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034" name="Group"/>
            <p:cNvGrpSpPr/>
            <p:nvPr/>
          </p:nvGrpSpPr>
          <p:grpSpPr>
            <a:xfrm>
              <a:off x="127609" y="56353"/>
              <a:ext cx="1664087" cy="1664088"/>
              <a:chOff x="0" y="0"/>
              <a:chExt cx="1664086" cy="1664086"/>
            </a:xfrm>
          </p:grpSpPr>
          <p:grpSp>
            <p:nvGrpSpPr>
              <p:cNvPr id="2032" name="Group"/>
              <p:cNvGrpSpPr/>
              <p:nvPr/>
            </p:nvGrpSpPr>
            <p:grpSpPr>
              <a:xfrm>
                <a:off x="0" y="0"/>
                <a:ext cx="1664087" cy="1664087"/>
                <a:chOff x="0" y="0"/>
                <a:chExt cx="1664086" cy="1664086"/>
              </a:xfrm>
            </p:grpSpPr>
            <p:pic>
              <p:nvPicPr>
                <p:cNvPr id="2030"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031"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033"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grpSp>
        <p:nvGrpSpPr>
          <p:cNvPr id="2040" name="Group"/>
          <p:cNvGrpSpPr/>
          <p:nvPr/>
        </p:nvGrpSpPr>
        <p:grpSpPr>
          <a:xfrm>
            <a:off x="9123819" y="6094217"/>
            <a:ext cx="1798411" cy="1075842"/>
            <a:chOff x="0" y="0"/>
            <a:chExt cx="1798409" cy="1075840"/>
          </a:xfrm>
        </p:grpSpPr>
        <p:sp>
          <p:nvSpPr>
            <p:cNvPr id="2036" name="Rectangle"/>
            <p:cNvSpPr/>
            <p:nvPr/>
          </p:nvSpPr>
          <p:spPr>
            <a:xfrm>
              <a:off x="0" y="13011"/>
              <a:ext cx="1095943" cy="523876"/>
            </a:xfrm>
            <a:prstGeom prst="rect">
              <a:avLst/>
            </a:prstGeom>
            <a:noFill/>
            <a:ln w="762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037" name="Line"/>
            <p:cNvSpPr/>
            <p:nvPr/>
          </p:nvSpPr>
          <p:spPr>
            <a:xfrm>
              <a:off x="23815" y="12427"/>
              <a:ext cx="523315" cy="317056"/>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038" name="Line"/>
            <p:cNvSpPr/>
            <p:nvPr/>
          </p:nvSpPr>
          <p:spPr>
            <a:xfrm flipV="1">
              <a:off x="524850" y="0"/>
              <a:ext cx="542159" cy="329492"/>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039" name="topic A"/>
            <p:cNvSpPr txBox="1"/>
            <p:nvPr/>
          </p:nvSpPr>
          <p:spPr>
            <a:xfrm>
              <a:off x="57717" y="398773"/>
              <a:ext cx="1740693"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Tree>
  </p:cSld>
  <p:clrMapOvr>
    <a:masterClrMapping/>
  </p:clrMapOvr>
  <p:transition spd="med"/>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2046" name="Group"/>
          <p:cNvGrpSpPr/>
          <p:nvPr/>
        </p:nvGrpSpPr>
        <p:grpSpPr>
          <a:xfrm>
            <a:off x="12933347" y="5462365"/>
            <a:ext cx="2335691" cy="3758484"/>
            <a:chOff x="0" y="0"/>
            <a:chExt cx="2335689" cy="3758483"/>
          </a:xfrm>
        </p:grpSpPr>
        <p:sp>
          <p:nvSpPr>
            <p:cNvPr id="2043"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044"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45"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047"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048"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2049"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050"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051"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2052"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053"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054"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2055"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056"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2060" name="Group"/>
          <p:cNvGrpSpPr/>
          <p:nvPr/>
        </p:nvGrpSpPr>
        <p:grpSpPr>
          <a:xfrm>
            <a:off x="4074544" y="5462365"/>
            <a:ext cx="2335691" cy="3758484"/>
            <a:chOff x="0" y="0"/>
            <a:chExt cx="2335689" cy="3758483"/>
          </a:xfrm>
        </p:grpSpPr>
        <p:sp>
          <p:nvSpPr>
            <p:cNvPr id="2057"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058"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59"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064" name="Group"/>
          <p:cNvGrpSpPr/>
          <p:nvPr/>
        </p:nvGrpSpPr>
        <p:grpSpPr>
          <a:xfrm>
            <a:off x="15808146" y="5462365"/>
            <a:ext cx="2335691" cy="3758484"/>
            <a:chOff x="0" y="0"/>
            <a:chExt cx="2335689" cy="3758483"/>
          </a:xfrm>
        </p:grpSpPr>
        <p:sp>
          <p:nvSpPr>
            <p:cNvPr id="2061"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062"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63"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068" name="Group"/>
          <p:cNvGrpSpPr/>
          <p:nvPr/>
        </p:nvGrpSpPr>
        <p:grpSpPr>
          <a:xfrm>
            <a:off x="18682946" y="5462365"/>
            <a:ext cx="2335691" cy="3758484"/>
            <a:chOff x="0" y="0"/>
            <a:chExt cx="2335689" cy="3758483"/>
          </a:xfrm>
        </p:grpSpPr>
        <p:sp>
          <p:nvSpPr>
            <p:cNvPr id="2065"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066"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67"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069"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2075" name="Group"/>
          <p:cNvGrpSpPr/>
          <p:nvPr/>
        </p:nvGrpSpPr>
        <p:grpSpPr>
          <a:xfrm>
            <a:off x="9825492" y="8780701"/>
            <a:ext cx="1798410" cy="1075842"/>
            <a:chOff x="0" y="0"/>
            <a:chExt cx="1798408" cy="1075841"/>
          </a:xfrm>
        </p:grpSpPr>
        <p:grpSp>
          <p:nvGrpSpPr>
            <p:cNvPr id="2073" name="Group"/>
            <p:cNvGrpSpPr/>
            <p:nvPr/>
          </p:nvGrpSpPr>
          <p:grpSpPr>
            <a:xfrm>
              <a:off x="0" y="0"/>
              <a:ext cx="1095943" cy="536887"/>
              <a:chOff x="0" y="0"/>
              <a:chExt cx="1095942" cy="536886"/>
            </a:xfrm>
          </p:grpSpPr>
          <p:sp>
            <p:nvSpPr>
              <p:cNvPr id="2070"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71"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72"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074"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076"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077"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2084" name="Group"/>
          <p:cNvGrpSpPr/>
          <p:nvPr/>
        </p:nvGrpSpPr>
        <p:grpSpPr>
          <a:xfrm>
            <a:off x="21257040" y="445781"/>
            <a:ext cx="1919307" cy="1776796"/>
            <a:chOff x="0" y="0"/>
            <a:chExt cx="1919305" cy="1776795"/>
          </a:xfrm>
        </p:grpSpPr>
        <p:sp>
          <p:nvSpPr>
            <p:cNvPr id="2078"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083" name="Group"/>
            <p:cNvGrpSpPr/>
            <p:nvPr/>
          </p:nvGrpSpPr>
          <p:grpSpPr>
            <a:xfrm>
              <a:off x="127609" y="56353"/>
              <a:ext cx="1664087" cy="1664088"/>
              <a:chOff x="0" y="0"/>
              <a:chExt cx="1664086" cy="1664086"/>
            </a:xfrm>
          </p:grpSpPr>
          <p:grpSp>
            <p:nvGrpSpPr>
              <p:cNvPr id="2081" name="Group"/>
              <p:cNvGrpSpPr/>
              <p:nvPr/>
            </p:nvGrpSpPr>
            <p:grpSpPr>
              <a:xfrm>
                <a:off x="0" y="0"/>
                <a:ext cx="1664087" cy="1664087"/>
                <a:chOff x="0" y="0"/>
                <a:chExt cx="1664086" cy="1664086"/>
              </a:xfrm>
            </p:grpSpPr>
            <p:pic>
              <p:nvPicPr>
                <p:cNvPr id="2079"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080"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082"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grpSp>
        <p:nvGrpSpPr>
          <p:cNvPr id="2089" name="Group"/>
          <p:cNvGrpSpPr/>
          <p:nvPr/>
        </p:nvGrpSpPr>
        <p:grpSpPr>
          <a:xfrm>
            <a:off x="9123819" y="6094217"/>
            <a:ext cx="1798411" cy="1075842"/>
            <a:chOff x="0" y="0"/>
            <a:chExt cx="1798409" cy="1075840"/>
          </a:xfrm>
        </p:grpSpPr>
        <p:sp>
          <p:nvSpPr>
            <p:cNvPr id="2085" name="Rectangle"/>
            <p:cNvSpPr/>
            <p:nvPr/>
          </p:nvSpPr>
          <p:spPr>
            <a:xfrm>
              <a:off x="0" y="13011"/>
              <a:ext cx="1095943" cy="523876"/>
            </a:xfrm>
            <a:prstGeom prst="rect">
              <a:avLst/>
            </a:prstGeom>
            <a:noFill/>
            <a:ln w="762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086" name="Line"/>
            <p:cNvSpPr/>
            <p:nvPr/>
          </p:nvSpPr>
          <p:spPr>
            <a:xfrm>
              <a:off x="23815" y="12427"/>
              <a:ext cx="523315" cy="317056"/>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087" name="Line"/>
            <p:cNvSpPr/>
            <p:nvPr/>
          </p:nvSpPr>
          <p:spPr>
            <a:xfrm flipV="1">
              <a:off x="524850" y="0"/>
              <a:ext cx="542159" cy="329492"/>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088" name="topic A"/>
            <p:cNvSpPr txBox="1"/>
            <p:nvPr/>
          </p:nvSpPr>
          <p:spPr>
            <a:xfrm>
              <a:off x="57717" y="398773"/>
              <a:ext cx="1740693"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DON’T GUESS, MEASURE"/>
          <p:cNvSpPr txBox="1">
            <a:spLocks noGrp="1"/>
          </p:cNvSpPr>
          <p:nvPr>
            <p:ph type="title"/>
          </p:nvPr>
        </p:nvSpPr>
        <p:spPr>
          <a:prstGeom prst="rect">
            <a:avLst/>
          </a:prstGeom>
        </p:spPr>
        <p:txBody>
          <a:bodyPr/>
          <a:lstStyle/>
          <a:p>
            <a:r>
              <a:t>DON’T GUESS, MEASURE</a:t>
            </a:r>
          </a:p>
        </p:txBody>
      </p:sp>
      <p:sp>
        <p:nvSpPr>
          <p:cNvPr id="399" name="#1"/>
          <p:cNvSpPr txBox="1">
            <a:spLocks noGrp="1"/>
          </p:cNvSpPr>
          <p:nvPr>
            <p:ph type="body" sz="quarter" idx="1"/>
          </p:nvPr>
        </p:nvSpPr>
        <p:spPr>
          <a:prstGeom prst="rect">
            <a:avLst/>
          </a:prstGeom>
        </p:spPr>
        <p:txBody>
          <a:bodyPr>
            <a:normAutofit lnSpcReduction="10000"/>
          </a:bodyPr>
          <a:lstStyle>
            <a:lvl1pPr defTabSz="418980">
              <a:defRPr sz="5712"/>
            </a:lvl1pPr>
          </a:lstStyle>
          <a:p>
            <a:r>
              <a:t>#1</a:t>
            </a:r>
          </a:p>
        </p:txBody>
      </p:sp>
    </p:spTree>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2095" name="Group"/>
          <p:cNvGrpSpPr/>
          <p:nvPr/>
        </p:nvGrpSpPr>
        <p:grpSpPr>
          <a:xfrm>
            <a:off x="12933347" y="5462365"/>
            <a:ext cx="2335691" cy="3758484"/>
            <a:chOff x="0" y="0"/>
            <a:chExt cx="2335689" cy="3758483"/>
          </a:xfrm>
        </p:grpSpPr>
        <p:sp>
          <p:nvSpPr>
            <p:cNvPr id="2092"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09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09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096"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097"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2098"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099"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100"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2101"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102"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103"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2104"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105"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2109" name="Group"/>
          <p:cNvGrpSpPr/>
          <p:nvPr/>
        </p:nvGrpSpPr>
        <p:grpSpPr>
          <a:xfrm>
            <a:off x="4074544" y="5462365"/>
            <a:ext cx="2335691" cy="3758484"/>
            <a:chOff x="0" y="0"/>
            <a:chExt cx="2335689" cy="3758483"/>
          </a:xfrm>
        </p:grpSpPr>
        <p:sp>
          <p:nvSpPr>
            <p:cNvPr id="2106"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10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0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113" name="Group"/>
          <p:cNvGrpSpPr/>
          <p:nvPr/>
        </p:nvGrpSpPr>
        <p:grpSpPr>
          <a:xfrm>
            <a:off x="15808146" y="5462365"/>
            <a:ext cx="2335691" cy="3758484"/>
            <a:chOff x="0" y="0"/>
            <a:chExt cx="2335689" cy="3758483"/>
          </a:xfrm>
        </p:grpSpPr>
        <p:sp>
          <p:nvSpPr>
            <p:cNvPr id="2110"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11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1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117" name="Group"/>
          <p:cNvGrpSpPr/>
          <p:nvPr/>
        </p:nvGrpSpPr>
        <p:grpSpPr>
          <a:xfrm>
            <a:off x="18682946" y="5462365"/>
            <a:ext cx="2335691" cy="3758484"/>
            <a:chOff x="0" y="0"/>
            <a:chExt cx="2335689" cy="3758483"/>
          </a:xfrm>
        </p:grpSpPr>
        <p:sp>
          <p:nvSpPr>
            <p:cNvPr id="2114"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11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1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118"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2124" name="Group"/>
          <p:cNvGrpSpPr/>
          <p:nvPr/>
        </p:nvGrpSpPr>
        <p:grpSpPr>
          <a:xfrm>
            <a:off x="19346750" y="8850996"/>
            <a:ext cx="1798410" cy="1075842"/>
            <a:chOff x="0" y="0"/>
            <a:chExt cx="1798408" cy="1075841"/>
          </a:xfrm>
        </p:grpSpPr>
        <p:grpSp>
          <p:nvGrpSpPr>
            <p:cNvPr id="2122" name="Group"/>
            <p:cNvGrpSpPr/>
            <p:nvPr/>
          </p:nvGrpSpPr>
          <p:grpSpPr>
            <a:xfrm>
              <a:off x="0" y="0"/>
              <a:ext cx="1095943" cy="536887"/>
              <a:chOff x="0" y="0"/>
              <a:chExt cx="1095942" cy="536886"/>
            </a:xfrm>
          </p:grpSpPr>
          <p:sp>
            <p:nvSpPr>
              <p:cNvPr id="2119"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20"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21"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123"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125"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126"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2133" name="Group"/>
          <p:cNvGrpSpPr/>
          <p:nvPr/>
        </p:nvGrpSpPr>
        <p:grpSpPr>
          <a:xfrm>
            <a:off x="21257040" y="445781"/>
            <a:ext cx="1919307" cy="1776796"/>
            <a:chOff x="0" y="0"/>
            <a:chExt cx="1919305" cy="1776795"/>
          </a:xfrm>
        </p:grpSpPr>
        <p:sp>
          <p:nvSpPr>
            <p:cNvPr id="2127"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132" name="Group"/>
            <p:cNvGrpSpPr/>
            <p:nvPr/>
          </p:nvGrpSpPr>
          <p:grpSpPr>
            <a:xfrm>
              <a:off x="127609" y="56353"/>
              <a:ext cx="1664087" cy="1664088"/>
              <a:chOff x="0" y="0"/>
              <a:chExt cx="1664086" cy="1664086"/>
            </a:xfrm>
          </p:grpSpPr>
          <p:grpSp>
            <p:nvGrpSpPr>
              <p:cNvPr id="2130" name="Group"/>
              <p:cNvGrpSpPr/>
              <p:nvPr/>
            </p:nvGrpSpPr>
            <p:grpSpPr>
              <a:xfrm>
                <a:off x="0" y="0"/>
                <a:ext cx="1664087" cy="1664087"/>
                <a:chOff x="0" y="0"/>
                <a:chExt cx="1664086" cy="1664086"/>
              </a:xfrm>
            </p:grpSpPr>
            <p:pic>
              <p:nvPicPr>
                <p:cNvPr id="2128"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129"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131"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grpSp>
        <p:nvGrpSpPr>
          <p:cNvPr id="2138" name="Group"/>
          <p:cNvGrpSpPr/>
          <p:nvPr/>
        </p:nvGrpSpPr>
        <p:grpSpPr>
          <a:xfrm>
            <a:off x="9123819" y="6094217"/>
            <a:ext cx="1798411" cy="1075842"/>
            <a:chOff x="0" y="0"/>
            <a:chExt cx="1798409" cy="1075840"/>
          </a:xfrm>
        </p:grpSpPr>
        <p:sp>
          <p:nvSpPr>
            <p:cNvPr id="2134" name="Rectangle"/>
            <p:cNvSpPr/>
            <p:nvPr/>
          </p:nvSpPr>
          <p:spPr>
            <a:xfrm>
              <a:off x="0" y="13011"/>
              <a:ext cx="1095943" cy="523876"/>
            </a:xfrm>
            <a:prstGeom prst="rect">
              <a:avLst/>
            </a:prstGeom>
            <a:noFill/>
            <a:ln w="762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135" name="Line"/>
            <p:cNvSpPr/>
            <p:nvPr/>
          </p:nvSpPr>
          <p:spPr>
            <a:xfrm>
              <a:off x="23815" y="12427"/>
              <a:ext cx="523315" cy="317056"/>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136" name="Line"/>
            <p:cNvSpPr/>
            <p:nvPr/>
          </p:nvSpPr>
          <p:spPr>
            <a:xfrm flipV="1">
              <a:off x="524850" y="0"/>
              <a:ext cx="542159" cy="329492"/>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137" name="topic A"/>
            <p:cNvSpPr txBox="1"/>
            <p:nvPr/>
          </p:nvSpPr>
          <p:spPr>
            <a:xfrm>
              <a:off x="57717" y="398773"/>
              <a:ext cx="1740693"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Tree>
  </p:cSld>
  <p:clrMapOvr>
    <a:masterClrMapping/>
  </p:clrMapOvr>
  <p:transition spd="med"/>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2144" name="Group"/>
          <p:cNvGrpSpPr/>
          <p:nvPr/>
        </p:nvGrpSpPr>
        <p:grpSpPr>
          <a:xfrm>
            <a:off x="12933347" y="5462365"/>
            <a:ext cx="2335691" cy="3758484"/>
            <a:chOff x="0" y="0"/>
            <a:chExt cx="2335689" cy="3758483"/>
          </a:xfrm>
        </p:grpSpPr>
        <p:sp>
          <p:nvSpPr>
            <p:cNvPr id="2141"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142"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43"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145"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146"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2147"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148"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149"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2150"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151"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152"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2153"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154"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2158" name="Group"/>
          <p:cNvGrpSpPr/>
          <p:nvPr/>
        </p:nvGrpSpPr>
        <p:grpSpPr>
          <a:xfrm>
            <a:off x="4074544" y="5462365"/>
            <a:ext cx="2335691" cy="3758484"/>
            <a:chOff x="0" y="0"/>
            <a:chExt cx="2335689" cy="3758483"/>
          </a:xfrm>
        </p:grpSpPr>
        <p:sp>
          <p:nvSpPr>
            <p:cNvPr id="2155"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156"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57"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162" name="Group"/>
          <p:cNvGrpSpPr/>
          <p:nvPr/>
        </p:nvGrpSpPr>
        <p:grpSpPr>
          <a:xfrm>
            <a:off x="15808146" y="5462365"/>
            <a:ext cx="2335691" cy="3758484"/>
            <a:chOff x="0" y="0"/>
            <a:chExt cx="2335689" cy="3758483"/>
          </a:xfrm>
        </p:grpSpPr>
        <p:sp>
          <p:nvSpPr>
            <p:cNvPr id="2159"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160"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61"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166" name="Group"/>
          <p:cNvGrpSpPr/>
          <p:nvPr/>
        </p:nvGrpSpPr>
        <p:grpSpPr>
          <a:xfrm>
            <a:off x="18682946" y="5462365"/>
            <a:ext cx="2335691" cy="3758484"/>
            <a:chOff x="0" y="0"/>
            <a:chExt cx="2335689" cy="3758483"/>
          </a:xfrm>
        </p:grpSpPr>
        <p:sp>
          <p:nvSpPr>
            <p:cNvPr id="2163"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164"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65"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167"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2173" name="Group"/>
          <p:cNvGrpSpPr/>
          <p:nvPr/>
        </p:nvGrpSpPr>
        <p:grpSpPr>
          <a:xfrm>
            <a:off x="19346750" y="7421117"/>
            <a:ext cx="1798410" cy="1075842"/>
            <a:chOff x="0" y="0"/>
            <a:chExt cx="1798408" cy="1075841"/>
          </a:xfrm>
        </p:grpSpPr>
        <p:grpSp>
          <p:nvGrpSpPr>
            <p:cNvPr id="2171" name="Group"/>
            <p:cNvGrpSpPr/>
            <p:nvPr/>
          </p:nvGrpSpPr>
          <p:grpSpPr>
            <a:xfrm>
              <a:off x="0" y="0"/>
              <a:ext cx="1095943" cy="536887"/>
              <a:chOff x="0" y="0"/>
              <a:chExt cx="1095942" cy="536886"/>
            </a:xfrm>
          </p:grpSpPr>
          <p:sp>
            <p:nvSpPr>
              <p:cNvPr id="2168"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69"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70"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172"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174"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175"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2182" name="Group"/>
          <p:cNvGrpSpPr/>
          <p:nvPr/>
        </p:nvGrpSpPr>
        <p:grpSpPr>
          <a:xfrm>
            <a:off x="21257040" y="445781"/>
            <a:ext cx="1919307" cy="1776796"/>
            <a:chOff x="0" y="0"/>
            <a:chExt cx="1919305" cy="1776795"/>
          </a:xfrm>
        </p:grpSpPr>
        <p:sp>
          <p:nvSpPr>
            <p:cNvPr id="2176"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181" name="Group"/>
            <p:cNvGrpSpPr/>
            <p:nvPr/>
          </p:nvGrpSpPr>
          <p:grpSpPr>
            <a:xfrm>
              <a:off x="127609" y="56353"/>
              <a:ext cx="1664087" cy="1664088"/>
              <a:chOff x="0" y="0"/>
              <a:chExt cx="1664086" cy="1664086"/>
            </a:xfrm>
          </p:grpSpPr>
          <p:grpSp>
            <p:nvGrpSpPr>
              <p:cNvPr id="2179" name="Group"/>
              <p:cNvGrpSpPr/>
              <p:nvPr/>
            </p:nvGrpSpPr>
            <p:grpSpPr>
              <a:xfrm>
                <a:off x="0" y="0"/>
                <a:ext cx="1664087" cy="1664087"/>
                <a:chOff x="0" y="0"/>
                <a:chExt cx="1664086" cy="1664086"/>
              </a:xfrm>
            </p:grpSpPr>
            <p:pic>
              <p:nvPicPr>
                <p:cNvPr id="2177"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178"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180"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grpSp>
        <p:nvGrpSpPr>
          <p:cNvPr id="2187" name="Group"/>
          <p:cNvGrpSpPr/>
          <p:nvPr/>
        </p:nvGrpSpPr>
        <p:grpSpPr>
          <a:xfrm>
            <a:off x="9123819" y="6094217"/>
            <a:ext cx="1798411" cy="1075842"/>
            <a:chOff x="0" y="0"/>
            <a:chExt cx="1798409" cy="1075840"/>
          </a:xfrm>
        </p:grpSpPr>
        <p:sp>
          <p:nvSpPr>
            <p:cNvPr id="2183" name="Rectangle"/>
            <p:cNvSpPr/>
            <p:nvPr/>
          </p:nvSpPr>
          <p:spPr>
            <a:xfrm>
              <a:off x="0" y="13011"/>
              <a:ext cx="1095943" cy="523876"/>
            </a:xfrm>
            <a:prstGeom prst="rect">
              <a:avLst/>
            </a:prstGeom>
            <a:noFill/>
            <a:ln w="762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184" name="Line"/>
            <p:cNvSpPr/>
            <p:nvPr/>
          </p:nvSpPr>
          <p:spPr>
            <a:xfrm>
              <a:off x="23815" y="12427"/>
              <a:ext cx="523315" cy="317056"/>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185" name="Line"/>
            <p:cNvSpPr/>
            <p:nvPr/>
          </p:nvSpPr>
          <p:spPr>
            <a:xfrm flipV="1">
              <a:off x="524850" y="0"/>
              <a:ext cx="542159" cy="329492"/>
            </a:xfrm>
            <a:prstGeom prst="line">
              <a:avLst/>
            </a:prstGeom>
            <a:noFill/>
            <a:ln w="63500" cap="flat">
              <a:solidFill>
                <a:srgbClr val="FFFFFF"/>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2186" name="topic A"/>
            <p:cNvSpPr txBox="1"/>
            <p:nvPr/>
          </p:nvSpPr>
          <p:spPr>
            <a:xfrm>
              <a:off x="57717" y="398773"/>
              <a:ext cx="1740693"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Tree>
  </p:cSld>
  <p:clrMapOvr>
    <a:masterClrMapping/>
  </p:clrMapOvr>
  <p:transition spd="med"/>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9"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2193" name="Group"/>
          <p:cNvGrpSpPr/>
          <p:nvPr/>
        </p:nvGrpSpPr>
        <p:grpSpPr>
          <a:xfrm>
            <a:off x="12933347" y="5462365"/>
            <a:ext cx="2335691" cy="3758484"/>
            <a:chOff x="0" y="0"/>
            <a:chExt cx="2335689" cy="3758483"/>
          </a:xfrm>
        </p:grpSpPr>
        <p:sp>
          <p:nvSpPr>
            <p:cNvPr id="2190"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19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19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194"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195"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2196"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197"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198"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2199"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200"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201"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2202"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203"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2207" name="Group"/>
          <p:cNvGrpSpPr/>
          <p:nvPr/>
        </p:nvGrpSpPr>
        <p:grpSpPr>
          <a:xfrm>
            <a:off x="4074544" y="5462365"/>
            <a:ext cx="2335691" cy="3758484"/>
            <a:chOff x="0" y="0"/>
            <a:chExt cx="2335689" cy="3758483"/>
          </a:xfrm>
        </p:grpSpPr>
        <p:sp>
          <p:nvSpPr>
            <p:cNvPr id="2204"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20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0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211" name="Group"/>
          <p:cNvGrpSpPr/>
          <p:nvPr/>
        </p:nvGrpSpPr>
        <p:grpSpPr>
          <a:xfrm>
            <a:off x="15808146" y="5462365"/>
            <a:ext cx="2335691" cy="3758484"/>
            <a:chOff x="0" y="0"/>
            <a:chExt cx="2335689" cy="3758483"/>
          </a:xfrm>
        </p:grpSpPr>
        <p:sp>
          <p:nvSpPr>
            <p:cNvPr id="2208"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20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1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215" name="Group"/>
          <p:cNvGrpSpPr/>
          <p:nvPr/>
        </p:nvGrpSpPr>
        <p:grpSpPr>
          <a:xfrm>
            <a:off x="18682946" y="5462365"/>
            <a:ext cx="2335691" cy="3758484"/>
            <a:chOff x="0" y="0"/>
            <a:chExt cx="2335689" cy="3758483"/>
          </a:xfrm>
        </p:grpSpPr>
        <p:sp>
          <p:nvSpPr>
            <p:cNvPr id="2212"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21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1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216"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sp>
        <p:nvSpPr>
          <p:cNvPr id="2217"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218"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2225" name="Group"/>
          <p:cNvGrpSpPr/>
          <p:nvPr/>
        </p:nvGrpSpPr>
        <p:grpSpPr>
          <a:xfrm>
            <a:off x="21257040" y="445781"/>
            <a:ext cx="1919307" cy="1776796"/>
            <a:chOff x="0" y="0"/>
            <a:chExt cx="1919305" cy="1776795"/>
          </a:xfrm>
        </p:grpSpPr>
        <p:sp>
          <p:nvSpPr>
            <p:cNvPr id="2219"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224" name="Group"/>
            <p:cNvGrpSpPr/>
            <p:nvPr/>
          </p:nvGrpSpPr>
          <p:grpSpPr>
            <a:xfrm>
              <a:off x="127609" y="56353"/>
              <a:ext cx="1664087" cy="1664088"/>
              <a:chOff x="0" y="0"/>
              <a:chExt cx="1664086" cy="1664086"/>
            </a:xfrm>
          </p:grpSpPr>
          <p:grpSp>
            <p:nvGrpSpPr>
              <p:cNvPr id="2222" name="Group"/>
              <p:cNvGrpSpPr/>
              <p:nvPr/>
            </p:nvGrpSpPr>
            <p:grpSpPr>
              <a:xfrm>
                <a:off x="0" y="0"/>
                <a:ext cx="1664087" cy="1664087"/>
                <a:chOff x="0" y="0"/>
                <a:chExt cx="1664086" cy="1664086"/>
              </a:xfrm>
            </p:grpSpPr>
            <p:pic>
              <p:nvPicPr>
                <p:cNvPr id="2220"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221"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223"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2231" name="Group"/>
          <p:cNvGrpSpPr/>
          <p:nvPr/>
        </p:nvGrpSpPr>
        <p:grpSpPr>
          <a:xfrm>
            <a:off x="12933347" y="5462365"/>
            <a:ext cx="2335691" cy="3758484"/>
            <a:chOff x="0" y="0"/>
            <a:chExt cx="2335689" cy="3758483"/>
          </a:xfrm>
        </p:grpSpPr>
        <p:sp>
          <p:nvSpPr>
            <p:cNvPr id="2228"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22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3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232"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233"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2234"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235"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236"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2237"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238"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2239"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2240"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2241"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2245" name="Group"/>
          <p:cNvGrpSpPr/>
          <p:nvPr/>
        </p:nvGrpSpPr>
        <p:grpSpPr>
          <a:xfrm>
            <a:off x="4074544" y="5462365"/>
            <a:ext cx="2335691" cy="3758484"/>
            <a:chOff x="0" y="0"/>
            <a:chExt cx="2335689" cy="3758483"/>
          </a:xfrm>
        </p:grpSpPr>
        <p:sp>
          <p:nvSpPr>
            <p:cNvPr id="2242"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24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4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249" name="Group"/>
          <p:cNvGrpSpPr/>
          <p:nvPr/>
        </p:nvGrpSpPr>
        <p:grpSpPr>
          <a:xfrm>
            <a:off x="15808146" y="5462365"/>
            <a:ext cx="2335691" cy="3758484"/>
            <a:chOff x="0" y="0"/>
            <a:chExt cx="2335689" cy="3758483"/>
          </a:xfrm>
        </p:grpSpPr>
        <p:sp>
          <p:nvSpPr>
            <p:cNvPr id="2246"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24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4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253" name="Group"/>
          <p:cNvGrpSpPr/>
          <p:nvPr/>
        </p:nvGrpSpPr>
        <p:grpSpPr>
          <a:xfrm>
            <a:off x="18682946" y="5462365"/>
            <a:ext cx="2335691" cy="3758484"/>
            <a:chOff x="0" y="0"/>
            <a:chExt cx="2335689" cy="3758483"/>
          </a:xfrm>
        </p:grpSpPr>
        <p:sp>
          <p:nvSpPr>
            <p:cNvPr id="2250"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25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5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254"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sp>
        <p:nvSpPr>
          <p:cNvPr id="2255"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256"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2263" name="Group"/>
          <p:cNvGrpSpPr/>
          <p:nvPr/>
        </p:nvGrpSpPr>
        <p:grpSpPr>
          <a:xfrm>
            <a:off x="21257040" y="445781"/>
            <a:ext cx="1919307" cy="1776796"/>
            <a:chOff x="0" y="0"/>
            <a:chExt cx="1919305" cy="1776795"/>
          </a:xfrm>
        </p:grpSpPr>
        <p:sp>
          <p:nvSpPr>
            <p:cNvPr id="2257"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262" name="Group"/>
            <p:cNvGrpSpPr/>
            <p:nvPr/>
          </p:nvGrpSpPr>
          <p:grpSpPr>
            <a:xfrm>
              <a:off x="127609" y="56353"/>
              <a:ext cx="1664087" cy="1664088"/>
              <a:chOff x="0" y="0"/>
              <a:chExt cx="1664086" cy="1664086"/>
            </a:xfrm>
          </p:grpSpPr>
          <p:grpSp>
            <p:nvGrpSpPr>
              <p:cNvPr id="2260" name="Group"/>
              <p:cNvGrpSpPr/>
              <p:nvPr/>
            </p:nvGrpSpPr>
            <p:grpSpPr>
              <a:xfrm>
                <a:off x="0" y="0"/>
                <a:ext cx="1664087" cy="1664087"/>
                <a:chOff x="0" y="0"/>
                <a:chExt cx="1664086" cy="1664086"/>
              </a:xfrm>
            </p:grpSpPr>
            <p:pic>
              <p:nvPicPr>
                <p:cNvPr id="2258" name="Image" descr="Image"/>
                <p:cNvPicPr>
                  <a:picLocks noChangeAspect="1"/>
                </p:cNvPicPr>
                <p:nvPr/>
              </p:nvPicPr>
              <p:blipFill>
                <a:blip r:embed="rId3">
                  <a:extLst/>
                </a:blip>
                <a:stretch>
                  <a:fillRect/>
                </a:stretch>
              </p:blipFill>
              <p:spPr>
                <a:xfrm>
                  <a:off x="0" y="0"/>
                  <a:ext cx="1664087" cy="1664087"/>
                </a:xfrm>
                <a:prstGeom prst="rect">
                  <a:avLst/>
                </a:prstGeom>
                <a:ln w="12700" cap="flat">
                  <a:noFill/>
                  <a:miter lim="400000"/>
                </a:ln>
                <a:effectLst/>
              </p:spPr>
            </p:pic>
            <p:sp>
              <p:nvSpPr>
                <p:cNvPr id="2259"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261"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pic>
        <p:nvPicPr>
          <p:cNvPr id="2264" name="Image" descr="Image"/>
          <p:cNvPicPr>
            <a:picLocks noChangeAspect="1"/>
          </p:cNvPicPr>
          <p:nvPr/>
        </p:nvPicPr>
        <p:blipFill>
          <a:blip r:embed="rId4">
            <a:extLst/>
          </a:blip>
          <a:srcRect l="14664" t="23638" r="13444" b="16843"/>
          <a:stretch>
            <a:fillRect/>
          </a:stretch>
        </p:blipFill>
        <p:spPr>
          <a:xfrm>
            <a:off x="12672222" y="3681829"/>
            <a:ext cx="8607539" cy="4881108"/>
          </a:xfrm>
          <a:custGeom>
            <a:avLst/>
            <a:gdLst/>
            <a:ahLst/>
            <a:cxnLst>
              <a:cxn ang="0">
                <a:pos x="wd2" y="hd2"/>
              </a:cxn>
              <a:cxn ang="5400000">
                <a:pos x="wd2" y="hd2"/>
              </a:cxn>
              <a:cxn ang="10800000">
                <a:pos x="wd2" y="hd2"/>
              </a:cxn>
              <a:cxn ang="16200000">
                <a:pos x="wd2" y="hd2"/>
              </a:cxn>
            </a:cxnLst>
            <a:rect l="0" t="0" r="r" b="b"/>
            <a:pathLst>
              <a:path w="21554" h="21169" extrusionOk="0">
                <a:moveTo>
                  <a:pt x="5860" y="0"/>
                </a:moveTo>
                <a:cubicBezTo>
                  <a:pt x="5781" y="7"/>
                  <a:pt x="5694" y="80"/>
                  <a:pt x="5600" y="226"/>
                </a:cubicBezTo>
                <a:cubicBezTo>
                  <a:pt x="5384" y="562"/>
                  <a:pt x="4911" y="560"/>
                  <a:pt x="4111" y="219"/>
                </a:cubicBezTo>
                <a:cubicBezTo>
                  <a:pt x="3892" y="125"/>
                  <a:pt x="3631" y="160"/>
                  <a:pt x="3532" y="296"/>
                </a:cubicBezTo>
                <a:cubicBezTo>
                  <a:pt x="3433" y="432"/>
                  <a:pt x="3091" y="635"/>
                  <a:pt x="2773" y="746"/>
                </a:cubicBezTo>
                <a:cubicBezTo>
                  <a:pt x="2454" y="856"/>
                  <a:pt x="2145" y="969"/>
                  <a:pt x="2085" y="997"/>
                </a:cubicBezTo>
                <a:cubicBezTo>
                  <a:pt x="2025" y="1025"/>
                  <a:pt x="1618" y="1062"/>
                  <a:pt x="1180" y="1079"/>
                </a:cubicBezTo>
                <a:cubicBezTo>
                  <a:pt x="516" y="1106"/>
                  <a:pt x="383" y="1186"/>
                  <a:pt x="383" y="1561"/>
                </a:cubicBezTo>
                <a:cubicBezTo>
                  <a:pt x="383" y="1809"/>
                  <a:pt x="451" y="2129"/>
                  <a:pt x="534" y="2272"/>
                </a:cubicBezTo>
                <a:cubicBezTo>
                  <a:pt x="634" y="2445"/>
                  <a:pt x="639" y="2881"/>
                  <a:pt x="551" y="3563"/>
                </a:cubicBezTo>
                <a:cubicBezTo>
                  <a:pt x="454" y="4306"/>
                  <a:pt x="469" y="4764"/>
                  <a:pt x="603" y="5212"/>
                </a:cubicBezTo>
                <a:cubicBezTo>
                  <a:pt x="706" y="5554"/>
                  <a:pt x="752" y="5897"/>
                  <a:pt x="707" y="5976"/>
                </a:cubicBezTo>
                <a:cubicBezTo>
                  <a:pt x="661" y="6055"/>
                  <a:pt x="713" y="6408"/>
                  <a:pt x="822" y="6761"/>
                </a:cubicBezTo>
                <a:cubicBezTo>
                  <a:pt x="974" y="7252"/>
                  <a:pt x="982" y="7510"/>
                  <a:pt x="856" y="7859"/>
                </a:cubicBezTo>
                <a:cubicBezTo>
                  <a:pt x="765" y="8110"/>
                  <a:pt x="727" y="8555"/>
                  <a:pt x="771" y="8847"/>
                </a:cubicBezTo>
                <a:cubicBezTo>
                  <a:pt x="815" y="9139"/>
                  <a:pt x="777" y="9532"/>
                  <a:pt x="687" y="9722"/>
                </a:cubicBezTo>
                <a:cubicBezTo>
                  <a:pt x="576" y="9953"/>
                  <a:pt x="565" y="10266"/>
                  <a:pt x="656" y="10678"/>
                </a:cubicBezTo>
                <a:cubicBezTo>
                  <a:pt x="730" y="11016"/>
                  <a:pt x="781" y="12015"/>
                  <a:pt x="768" y="12901"/>
                </a:cubicBezTo>
                <a:cubicBezTo>
                  <a:pt x="749" y="14247"/>
                  <a:pt x="678" y="14662"/>
                  <a:pt x="335" y="15438"/>
                </a:cubicBezTo>
                <a:cubicBezTo>
                  <a:pt x="52" y="16076"/>
                  <a:pt x="-46" y="16525"/>
                  <a:pt x="19" y="16878"/>
                </a:cubicBezTo>
                <a:cubicBezTo>
                  <a:pt x="124" y="17452"/>
                  <a:pt x="303" y="17483"/>
                  <a:pt x="3280" y="17441"/>
                </a:cubicBezTo>
                <a:cubicBezTo>
                  <a:pt x="4196" y="17428"/>
                  <a:pt x="5239" y="17533"/>
                  <a:pt x="5597" y="17673"/>
                </a:cubicBezTo>
                <a:cubicBezTo>
                  <a:pt x="5956" y="17814"/>
                  <a:pt x="6676" y="17962"/>
                  <a:pt x="7198" y="18002"/>
                </a:cubicBezTo>
                <a:cubicBezTo>
                  <a:pt x="7720" y="18043"/>
                  <a:pt x="8731" y="18256"/>
                  <a:pt x="9443" y="18474"/>
                </a:cubicBezTo>
                <a:cubicBezTo>
                  <a:pt x="10156" y="18692"/>
                  <a:pt x="11619" y="18994"/>
                  <a:pt x="12694" y="19147"/>
                </a:cubicBezTo>
                <a:cubicBezTo>
                  <a:pt x="14516" y="19405"/>
                  <a:pt x="16208" y="19834"/>
                  <a:pt x="17764" y="20436"/>
                </a:cubicBezTo>
                <a:cubicBezTo>
                  <a:pt x="18122" y="20574"/>
                  <a:pt x="18806" y="20749"/>
                  <a:pt x="19284" y="20821"/>
                </a:cubicBezTo>
                <a:cubicBezTo>
                  <a:pt x="19762" y="20894"/>
                  <a:pt x="20180" y="20997"/>
                  <a:pt x="20213" y="21050"/>
                </a:cubicBezTo>
                <a:cubicBezTo>
                  <a:pt x="20541" y="21580"/>
                  <a:pt x="20910" y="20202"/>
                  <a:pt x="20659" y="19388"/>
                </a:cubicBezTo>
                <a:cubicBezTo>
                  <a:pt x="20587" y="19157"/>
                  <a:pt x="20584" y="18869"/>
                  <a:pt x="20653" y="18744"/>
                </a:cubicBezTo>
                <a:cubicBezTo>
                  <a:pt x="20721" y="18619"/>
                  <a:pt x="20815" y="17615"/>
                  <a:pt x="20863" y="16513"/>
                </a:cubicBezTo>
                <a:cubicBezTo>
                  <a:pt x="20911" y="15411"/>
                  <a:pt x="20987" y="14145"/>
                  <a:pt x="21031" y="13697"/>
                </a:cubicBezTo>
                <a:cubicBezTo>
                  <a:pt x="21076" y="13250"/>
                  <a:pt x="21130" y="12629"/>
                  <a:pt x="21152" y="12319"/>
                </a:cubicBezTo>
                <a:cubicBezTo>
                  <a:pt x="21173" y="12009"/>
                  <a:pt x="21244" y="11544"/>
                  <a:pt x="21311" y="11284"/>
                </a:cubicBezTo>
                <a:cubicBezTo>
                  <a:pt x="21382" y="11005"/>
                  <a:pt x="21367" y="10634"/>
                  <a:pt x="21274" y="10377"/>
                </a:cubicBezTo>
                <a:cubicBezTo>
                  <a:pt x="21170" y="10090"/>
                  <a:pt x="21160" y="9614"/>
                  <a:pt x="21246" y="8971"/>
                </a:cubicBezTo>
                <a:cubicBezTo>
                  <a:pt x="21317" y="8436"/>
                  <a:pt x="21340" y="7795"/>
                  <a:pt x="21296" y="7548"/>
                </a:cubicBezTo>
                <a:cubicBezTo>
                  <a:pt x="21252" y="7300"/>
                  <a:pt x="21272" y="6961"/>
                  <a:pt x="21341" y="6796"/>
                </a:cubicBezTo>
                <a:cubicBezTo>
                  <a:pt x="21410" y="6630"/>
                  <a:pt x="21486" y="5917"/>
                  <a:pt x="21510" y="5210"/>
                </a:cubicBezTo>
                <a:lnTo>
                  <a:pt x="21554" y="3925"/>
                </a:lnTo>
                <a:lnTo>
                  <a:pt x="20492" y="3536"/>
                </a:lnTo>
                <a:cubicBezTo>
                  <a:pt x="19907" y="3322"/>
                  <a:pt x="19041" y="3073"/>
                  <a:pt x="18566" y="2981"/>
                </a:cubicBezTo>
                <a:cubicBezTo>
                  <a:pt x="18090" y="2889"/>
                  <a:pt x="17569" y="2759"/>
                  <a:pt x="17407" y="2692"/>
                </a:cubicBezTo>
                <a:cubicBezTo>
                  <a:pt x="17245" y="2625"/>
                  <a:pt x="16493" y="2570"/>
                  <a:pt x="15736" y="2568"/>
                </a:cubicBezTo>
                <a:cubicBezTo>
                  <a:pt x="14979" y="2567"/>
                  <a:pt x="14100" y="2415"/>
                  <a:pt x="13781" y="2231"/>
                </a:cubicBezTo>
                <a:cubicBezTo>
                  <a:pt x="13462" y="2047"/>
                  <a:pt x="12798" y="1826"/>
                  <a:pt x="12306" y="1742"/>
                </a:cubicBezTo>
                <a:cubicBezTo>
                  <a:pt x="11815" y="1658"/>
                  <a:pt x="11261" y="1526"/>
                  <a:pt x="11076" y="1448"/>
                </a:cubicBezTo>
                <a:cubicBezTo>
                  <a:pt x="10891" y="1369"/>
                  <a:pt x="10152" y="1224"/>
                  <a:pt x="9435" y="1126"/>
                </a:cubicBezTo>
                <a:cubicBezTo>
                  <a:pt x="8718" y="1028"/>
                  <a:pt x="8024" y="864"/>
                  <a:pt x="7893" y="761"/>
                </a:cubicBezTo>
                <a:cubicBezTo>
                  <a:pt x="7522" y="471"/>
                  <a:pt x="7415" y="1037"/>
                  <a:pt x="7395" y="3381"/>
                </a:cubicBezTo>
                <a:cubicBezTo>
                  <a:pt x="7382" y="4906"/>
                  <a:pt x="7308" y="5707"/>
                  <a:pt x="7139" y="6154"/>
                </a:cubicBezTo>
                <a:cubicBezTo>
                  <a:pt x="7008" y="6499"/>
                  <a:pt x="6877" y="7139"/>
                  <a:pt x="6847" y="7575"/>
                </a:cubicBezTo>
                <a:cubicBezTo>
                  <a:pt x="6790" y="8425"/>
                  <a:pt x="6505" y="9196"/>
                  <a:pt x="6321" y="8999"/>
                </a:cubicBezTo>
                <a:cubicBezTo>
                  <a:pt x="6259" y="8932"/>
                  <a:pt x="6245" y="8286"/>
                  <a:pt x="6291" y="7561"/>
                </a:cubicBezTo>
                <a:cubicBezTo>
                  <a:pt x="6378" y="6179"/>
                  <a:pt x="6381" y="3893"/>
                  <a:pt x="6298" y="1665"/>
                </a:cubicBezTo>
                <a:cubicBezTo>
                  <a:pt x="6257" y="567"/>
                  <a:pt x="6096" y="-20"/>
                  <a:pt x="5860" y="0"/>
                </a:cubicBezTo>
                <a:close/>
              </a:path>
            </a:pathLst>
          </a:custGeom>
          <a:ln w="12700">
            <a:miter lim="400000"/>
          </a:ln>
        </p:spPr>
      </p:pic>
    </p:spTree>
  </p:cSld>
  <p:clrMapOvr>
    <a:masterClrMapping/>
  </p:clrMapOvr>
  <p:transition spd="med"/>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8" name="Version plus équitable…"/>
          <p:cNvSpPr txBox="1">
            <a:spLocks noGrp="1"/>
          </p:cNvSpPr>
          <p:nvPr>
            <p:ph type="body" sz="half" idx="1"/>
          </p:nvPr>
        </p:nvSpPr>
        <p:spPr>
          <a:xfrm>
            <a:off x="4363877" y="4811004"/>
            <a:ext cx="15656246" cy="5232527"/>
          </a:xfrm>
          <a:prstGeom prst="rect">
            <a:avLst/>
          </a:prstGeom>
        </p:spPr>
        <p:txBody>
          <a:bodyPr/>
          <a:lstStyle/>
          <a:p>
            <a:pPr algn="ctr" defTabSz="509349">
              <a:spcBef>
                <a:spcPts val="3600"/>
              </a:spcBef>
              <a:defRPr sz="12400"/>
            </a:pPr>
            <a:r>
              <a:t>Version plus équitable</a:t>
            </a:r>
          </a:p>
          <a:p>
            <a:pPr algn="ctr" defTabSz="509349">
              <a:spcBef>
                <a:spcPts val="3600"/>
              </a:spcBef>
              <a:defRPr sz="12400"/>
            </a:pPr>
            <a:r>
              <a:t>(UDP Multicast)</a:t>
            </a:r>
          </a:p>
        </p:txBody>
      </p:sp>
      <p:grpSp>
        <p:nvGrpSpPr>
          <p:cNvPr id="2275" name="Group"/>
          <p:cNvGrpSpPr/>
          <p:nvPr/>
        </p:nvGrpSpPr>
        <p:grpSpPr>
          <a:xfrm>
            <a:off x="21259800" y="442728"/>
            <a:ext cx="1919306" cy="1776796"/>
            <a:chOff x="0" y="0"/>
            <a:chExt cx="1919305" cy="1776795"/>
          </a:xfrm>
        </p:grpSpPr>
        <p:sp>
          <p:nvSpPr>
            <p:cNvPr id="2269"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274" name="Group"/>
            <p:cNvGrpSpPr/>
            <p:nvPr/>
          </p:nvGrpSpPr>
          <p:grpSpPr>
            <a:xfrm>
              <a:off x="127609" y="56354"/>
              <a:ext cx="1664087" cy="1664087"/>
              <a:chOff x="0" y="0"/>
              <a:chExt cx="1664086" cy="1664086"/>
            </a:xfrm>
          </p:grpSpPr>
          <p:grpSp>
            <p:nvGrpSpPr>
              <p:cNvPr id="2272" name="Group"/>
              <p:cNvGrpSpPr/>
              <p:nvPr/>
            </p:nvGrpSpPr>
            <p:grpSpPr>
              <a:xfrm>
                <a:off x="0" y="0"/>
                <a:ext cx="1664087" cy="1664087"/>
                <a:chOff x="0" y="0"/>
                <a:chExt cx="1664086" cy="1664086"/>
              </a:xfrm>
            </p:grpSpPr>
            <p:pic>
              <p:nvPicPr>
                <p:cNvPr id="2270"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271"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273"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7" name="MoM classique (*MQ)"/>
          <p:cNvSpPr txBox="1">
            <a:spLocks noGrp="1"/>
          </p:cNvSpPr>
          <p:nvPr>
            <p:ph type="title"/>
          </p:nvPr>
        </p:nvSpPr>
        <p:spPr>
          <a:xfrm>
            <a:off x="2128027" y="44188"/>
            <a:ext cx="20127946" cy="2579983"/>
          </a:xfrm>
          <a:prstGeom prst="rect">
            <a:avLst/>
          </a:prstGeom>
        </p:spPr>
        <p:txBody>
          <a:bodyPr/>
          <a:lstStyle/>
          <a:p>
            <a:r>
              <a:t>MoM classique (*MQ)</a:t>
            </a:r>
          </a:p>
        </p:txBody>
      </p:sp>
      <p:sp>
        <p:nvSpPr>
          <p:cNvPr id="2278"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2282" name="Group"/>
          <p:cNvGrpSpPr/>
          <p:nvPr/>
        </p:nvGrpSpPr>
        <p:grpSpPr>
          <a:xfrm>
            <a:off x="12933347" y="5462365"/>
            <a:ext cx="2335691" cy="3758484"/>
            <a:chOff x="0" y="0"/>
            <a:chExt cx="2335689" cy="3758483"/>
          </a:xfrm>
        </p:grpSpPr>
        <p:sp>
          <p:nvSpPr>
            <p:cNvPr id="2279"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280"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81"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283"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grpSp>
        <p:nvGrpSpPr>
          <p:cNvPr id="2291" name="Group"/>
          <p:cNvGrpSpPr/>
          <p:nvPr/>
        </p:nvGrpSpPr>
        <p:grpSpPr>
          <a:xfrm>
            <a:off x="7491080" y="3010609"/>
            <a:ext cx="4361421" cy="6210240"/>
            <a:chOff x="0" y="0"/>
            <a:chExt cx="4361420" cy="6210239"/>
          </a:xfrm>
        </p:grpSpPr>
        <p:sp>
          <p:nvSpPr>
            <p:cNvPr id="2284" name="Line"/>
            <p:cNvSpPr/>
            <p:nvPr/>
          </p:nvSpPr>
          <p:spPr>
            <a:xfrm flipV="1">
              <a:off x="2447410" y="3686618"/>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85" name="Rectangle"/>
            <p:cNvSpPr/>
            <p:nvPr/>
          </p:nvSpPr>
          <p:spPr>
            <a:xfrm>
              <a:off x="533400" y="0"/>
              <a:ext cx="3828021" cy="3678537"/>
            </a:xfrm>
            <a:prstGeom prst="rect">
              <a:avLst/>
            </a:prstGeom>
            <a:solidFill>
              <a:srgbClr val="E8A432"/>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86" name="Line"/>
            <p:cNvSpPr/>
            <p:nvPr/>
          </p:nvSpPr>
          <p:spPr>
            <a:xfrm flipV="1">
              <a:off x="2180710" y="3849075"/>
              <a:ext cx="1" cy="2361165"/>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87" name="Rectangle"/>
            <p:cNvSpPr/>
            <p:nvPr/>
          </p:nvSpPr>
          <p:spPr>
            <a:xfrm>
              <a:off x="266700" y="212823"/>
              <a:ext cx="3828021" cy="3678538"/>
            </a:xfrm>
            <a:prstGeom prst="rect">
              <a:avLst/>
            </a:prstGeom>
            <a:solidFill>
              <a:srgbClr val="E8A432"/>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88" name="Line"/>
            <p:cNvSpPr/>
            <p:nvPr/>
          </p:nvSpPr>
          <p:spPr>
            <a:xfrm flipV="1">
              <a:off x="1914010" y="4064975"/>
              <a:ext cx="1" cy="2145265"/>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89" name="Rectangle"/>
            <p:cNvSpPr/>
            <p:nvPr/>
          </p:nvSpPr>
          <p:spPr>
            <a:xfrm>
              <a:off x="0" y="428723"/>
              <a:ext cx="3828021" cy="3678537"/>
            </a:xfrm>
            <a:prstGeom prst="rect">
              <a:avLst/>
            </a:prstGeom>
            <a:solidFill>
              <a:srgbClr val="E8A432"/>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90" name="Broker…"/>
            <p:cNvSpPr txBox="1"/>
            <p:nvPr/>
          </p:nvSpPr>
          <p:spPr>
            <a:xfrm>
              <a:off x="487578" y="1459954"/>
              <a:ext cx="2852864" cy="1616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grpSp>
        <p:nvGrpSpPr>
          <p:cNvPr id="2295" name="Group"/>
          <p:cNvGrpSpPr/>
          <p:nvPr/>
        </p:nvGrpSpPr>
        <p:grpSpPr>
          <a:xfrm>
            <a:off x="4074544" y="5462365"/>
            <a:ext cx="2335691" cy="3758484"/>
            <a:chOff x="0" y="0"/>
            <a:chExt cx="2335689" cy="3758483"/>
          </a:xfrm>
        </p:grpSpPr>
        <p:sp>
          <p:nvSpPr>
            <p:cNvPr id="2292"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29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9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299" name="Group"/>
          <p:cNvGrpSpPr/>
          <p:nvPr/>
        </p:nvGrpSpPr>
        <p:grpSpPr>
          <a:xfrm>
            <a:off x="15808146" y="5462365"/>
            <a:ext cx="2335691" cy="3758484"/>
            <a:chOff x="0" y="0"/>
            <a:chExt cx="2335689" cy="3758483"/>
          </a:xfrm>
        </p:grpSpPr>
        <p:sp>
          <p:nvSpPr>
            <p:cNvPr id="2296"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29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29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303" name="Group"/>
          <p:cNvGrpSpPr/>
          <p:nvPr/>
        </p:nvGrpSpPr>
        <p:grpSpPr>
          <a:xfrm>
            <a:off x="18682946" y="5462365"/>
            <a:ext cx="2335691" cy="3758484"/>
            <a:chOff x="0" y="0"/>
            <a:chExt cx="2335689" cy="3758483"/>
          </a:xfrm>
        </p:grpSpPr>
        <p:sp>
          <p:nvSpPr>
            <p:cNvPr id="2300"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30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0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304"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305"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Tree>
  </p:cSld>
  <p:clrMapOvr>
    <a:masterClrMapping/>
  </p:clrMapOvr>
  <p:transition spd="med" advClick="0" advTm="0"/>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xit" fill="hold" grpId="1" nodeType="afterEffect">
                                  <p:stCondLst>
                                    <p:cond delay="0"/>
                                  </p:stCondLst>
                                  <p:iterate>
                                    <p:tmAbs val="0"/>
                                  </p:iterate>
                                  <p:childTnLst>
                                    <p:animEffect transition="out" filter="dissolve">
                                      <p:cBhvr>
                                        <p:cTn id="6" dur="1500" fill="hold"/>
                                        <p:tgtEl>
                                          <p:spTgt spid="2291"/>
                                        </p:tgtEl>
                                      </p:cBhvr>
                                    </p:animEffect>
                                    <p:set>
                                      <p:cBhvr>
                                        <p:cTn id="7" fill="hold">
                                          <p:stCondLst>
                                            <p:cond delay="1499"/>
                                          </p:stCondLst>
                                        </p:cTn>
                                        <p:tgtEl>
                                          <p:spTgt spid="22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1" grpId="1" animBg="1" advAuto="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7" name="MoM multicast"/>
          <p:cNvSpPr txBox="1">
            <a:spLocks noGrp="1"/>
          </p:cNvSpPr>
          <p:nvPr>
            <p:ph type="title"/>
          </p:nvPr>
        </p:nvSpPr>
        <p:spPr>
          <a:xfrm>
            <a:off x="2128027" y="44188"/>
            <a:ext cx="20127946" cy="2579983"/>
          </a:xfrm>
          <a:prstGeom prst="rect">
            <a:avLst/>
          </a:prstGeom>
        </p:spPr>
        <p:txBody>
          <a:bodyPr/>
          <a:lstStyle/>
          <a:p>
            <a:r>
              <a:t>MoM multicast</a:t>
            </a:r>
          </a:p>
        </p:txBody>
      </p:sp>
      <p:sp>
        <p:nvSpPr>
          <p:cNvPr id="2308" name="Pub/Sub sans Broker (fan-out équitable)"/>
          <p:cNvSpPr txBox="1"/>
          <p:nvPr/>
        </p:nvSpPr>
        <p:spPr>
          <a:xfrm>
            <a:off x="6045900" y="10792524"/>
            <a:ext cx="1229220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Pub/Sub sans Broker (fan-out équitable)</a:t>
            </a:r>
          </a:p>
        </p:txBody>
      </p:sp>
      <p:grpSp>
        <p:nvGrpSpPr>
          <p:cNvPr id="2312" name="Group"/>
          <p:cNvGrpSpPr/>
          <p:nvPr/>
        </p:nvGrpSpPr>
        <p:grpSpPr>
          <a:xfrm>
            <a:off x="12933347" y="5462365"/>
            <a:ext cx="2335691" cy="3758484"/>
            <a:chOff x="0" y="0"/>
            <a:chExt cx="2335689" cy="3758483"/>
          </a:xfrm>
        </p:grpSpPr>
        <p:sp>
          <p:nvSpPr>
            <p:cNvPr id="2309"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310"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11"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313"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314" name="Line"/>
          <p:cNvSpPr/>
          <p:nvPr/>
        </p:nvSpPr>
        <p:spPr>
          <a:xfrm flipV="1">
            <a:off x="9405090" y="7579967"/>
            <a:ext cx="1" cy="1640882"/>
          </a:xfrm>
          <a:prstGeom prst="line">
            <a:avLst/>
          </a:prstGeom>
          <a:ln w="25400">
            <a:solidFill>
              <a:srgbClr val="FFFFFF"/>
            </a:solidFill>
            <a:miter lim="400000"/>
          </a:ln>
        </p:spPr>
        <p:txBody>
          <a:bodyPr lIns="71437" tIns="71437" rIns="71437" bIns="71437" anchor="ctr"/>
          <a:lstStyle/>
          <a:p>
            <a:pPr>
              <a:defRPr sz="3600"/>
            </a:pPr>
            <a:endParaRPr/>
          </a:p>
        </p:txBody>
      </p:sp>
      <p:grpSp>
        <p:nvGrpSpPr>
          <p:cNvPr id="2318" name="Group"/>
          <p:cNvGrpSpPr/>
          <p:nvPr/>
        </p:nvGrpSpPr>
        <p:grpSpPr>
          <a:xfrm>
            <a:off x="4074544" y="5462365"/>
            <a:ext cx="2335691" cy="3758484"/>
            <a:chOff x="0" y="0"/>
            <a:chExt cx="2335689" cy="3758483"/>
          </a:xfrm>
        </p:grpSpPr>
        <p:sp>
          <p:nvSpPr>
            <p:cNvPr id="2315"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316"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17"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322" name="Group"/>
          <p:cNvGrpSpPr/>
          <p:nvPr/>
        </p:nvGrpSpPr>
        <p:grpSpPr>
          <a:xfrm>
            <a:off x="15808146" y="5462365"/>
            <a:ext cx="2335691" cy="3758484"/>
            <a:chOff x="0" y="0"/>
            <a:chExt cx="2335689" cy="3758483"/>
          </a:xfrm>
        </p:grpSpPr>
        <p:sp>
          <p:nvSpPr>
            <p:cNvPr id="2319"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320"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21"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326" name="Group"/>
          <p:cNvGrpSpPr/>
          <p:nvPr/>
        </p:nvGrpSpPr>
        <p:grpSpPr>
          <a:xfrm>
            <a:off x="18682946" y="5462365"/>
            <a:ext cx="2335691" cy="3758484"/>
            <a:chOff x="0" y="0"/>
            <a:chExt cx="2335689" cy="3758483"/>
          </a:xfrm>
        </p:grpSpPr>
        <p:sp>
          <p:nvSpPr>
            <p:cNvPr id="2323"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324"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25"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327"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328"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329" name="Rectangle"/>
          <p:cNvSpPr/>
          <p:nvPr/>
        </p:nvSpPr>
        <p:spPr>
          <a:xfrm>
            <a:off x="7491080" y="6955623"/>
            <a:ext cx="3828021" cy="771967"/>
          </a:xfrm>
          <a:prstGeom prst="rect">
            <a:avLst/>
          </a:prstGeom>
          <a:solidFill>
            <a:srgbClr val="34A5DA"/>
          </a:solidFill>
          <a:ln w="76200">
            <a:solidFill>
              <a:srgbClr val="FFFFFF"/>
            </a:solidFill>
            <a:miter lim="400000"/>
          </a:ln>
        </p:spPr>
        <p:txBody>
          <a:bodyPr lIns="71437" tIns="71437" rIns="71437" bIns="71437" anchor="ctr"/>
          <a:lstStyle/>
          <a:p>
            <a:pPr>
              <a:defRPr sz="3600"/>
            </a:pPr>
            <a:endParaRPr/>
          </a:p>
        </p:txBody>
      </p:sp>
      <p:sp>
        <p:nvSpPr>
          <p:cNvPr id="2330" name="Network switch"/>
          <p:cNvSpPr txBox="1"/>
          <p:nvPr/>
        </p:nvSpPr>
        <p:spPr>
          <a:xfrm>
            <a:off x="7978659" y="7092369"/>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Network switch</a:t>
            </a:r>
          </a:p>
        </p:txBody>
      </p:sp>
      <p:grpSp>
        <p:nvGrpSpPr>
          <p:cNvPr id="2337" name="Group"/>
          <p:cNvGrpSpPr/>
          <p:nvPr/>
        </p:nvGrpSpPr>
        <p:grpSpPr>
          <a:xfrm>
            <a:off x="21259800" y="442728"/>
            <a:ext cx="1919306" cy="1776796"/>
            <a:chOff x="0" y="0"/>
            <a:chExt cx="1919305" cy="1776795"/>
          </a:xfrm>
        </p:grpSpPr>
        <p:sp>
          <p:nvSpPr>
            <p:cNvPr id="2331"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336" name="Group"/>
            <p:cNvGrpSpPr/>
            <p:nvPr/>
          </p:nvGrpSpPr>
          <p:grpSpPr>
            <a:xfrm>
              <a:off x="127609" y="56354"/>
              <a:ext cx="1664087" cy="1664087"/>
              <a:chOff x="0" y="0"/>
              <a:chExt cx="1664086" cy="1664086"/>
            </a:xfrm>
          </p:grpSpPr>
          <p:grpSp>
            <p:nvGrpSpPr>
              <p:cNvPr id="2334" name="Group"/>
              <p:cNvGrpSpPr/>
              <p:nvPr/>
            </p:nvGrpSpPr>
            <p:grpSpPr>
              <a:xfrm>
                <a:off x="0" y="0"/>
                <a:ext cx="1664087" cy="1664087"/>
                <a:chOff x="0" y="0"/>
                <a:chExt cx="1664086" cy="1664086"/>
              </a:xfrm>
            </p:grpSpPr>
            <p:pic>
              <p:nvPicPr>
                <p:cNvPr id="2332"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333"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335"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mc:AlternateContent xmlns:mc="http://schemas.openxmlformats.org/markup-compatibility/2006" xmlns:p14="http://schemas.microsoft.com/office/powerpoint/2010/main">
    <mc:Choice Requires="p14">
      <p:transition spd="slow" p14:dur="800">
        <p:dissolve/>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9" name="MoM multicast"/>
          <p:cNvSpPr txBox="1">
            <a:spLocks noGrp="1"/>
          </p:cNvSpPr>
          <p:nvPr>
            <p:ph type="title"/>
          </p:nvPr>
        </p:nvSpPr>
        <p:spPr>
          <a:xfrm>
            <a:off x="2128027" y="44188"/>
            <a:ext cx="20127946" cy="2579983"/>
          </a:xfrm>
          <a:prstGeom prst="rect">
            <a:avLst/>
          </a:prstGeom>
        </p:spPr>
        <p:txBody>
          <a:bodyPr/>
          <a:lstStyle/>
          <a:p>
            <a:r>
              <a:t>MoM multicast</a:t>
            </a:r>
          </a:p>
        </p:txBody>
      </p:sp>
      <p:grpSp>
        <p:nvGrpSpPr>
          <p:cNvPr id="2343" name="Group"/>
          <p:cNvGrpSpPr/>
          <p:nvPr/>
        </p:nvGrpSpPr>
        <p:grpSpPr>
          <a:xfrm>
            <a:off x="12933347" y="5462365"/>
            <a:ext cx="2335691" cy="3758484"/>
            <a:chOff x="0" y="0"/>
            <a:chExt cx="2335689" cy="3758483"/>
          </a:xfrm>
        </p:grpSpPr>
        <p:sp>
          <p:nvSpPr>
            <p:cNvPr id="2340"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34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4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344"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345" name="Line"/>
          <p:cNvSpPr/>
          <p:nvPr/>
        </p:nvSpPr>
        <p:spPr>
          <a:xfrm flipV="1">
            <a:off x="9405090" y="7579967"/>
            <a:ext cx="1" cy="1640882"/>
          </a:xfrm>
          <a:prstGeom prst="line">
            <a:avLst/>
          </a:prstGeom>
          <a:ln w="25400">
            <a:solidFill>
              <a:srgbClr val="FFFFFF"/>
            </a:solidFill>
            <a:miter lim="400000"/>
          </a:ln>
        </p:spPr>
        <p:txBody>
          <a:bodyPr lIns="71437" tIns="71437" rIns="71437" bIns="71437" anchor="ctr"/>
          <a:lstStyle/>
          <a:p>
            <a:pPr>
              <a:defRPr sz="3600"/>
            </a:pPr>
            <a:endParaRPr/>
          </a:p>
        </p:txBody>
      </p:sp>
      <p:grpSp>
        <p:nvGrpSpPr>
          <p:cNvPr id="2349" name="Group"/>
          <p:cNvGrpSpPr/>
          <p:nvPr/>
        </p:nvGrpSpPr>
        <p:grpSpPr>
          <a:xfrm>
            <a:off x="4074544" y="5462365"/>
            <a:ext cx="2335691" cy="3758484"/>
            <a:chOff x="0" y="0"/>
            <a:chExt cx="2335689" cy="3758483"/>
          </a:xfrm>
        </p:grpSpPr>
        <p:sp>
          <p:nvSpPr>
            <p:cNvPr id="2346"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34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4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353" name="Group"/>
          <p:cNvGrpSpPr/>
          <p:nvPr/>
        </p:nvGrpSpPr>
        <p:grpSpPr>
          <a:xfrm>
            <a:off x="15808146" y="5462365"/>
            <a:ext cx="2335691" cy="3758484"/>
            <a:chOff x="0" y="0"/>
            <a:chExt cx="2335689" cy="3758483"/>
          </a:xfrm>
        </p:grpSpPr>
        <p:sp>
          <p:nvSpPr>
            <p:cNvPr id="2350"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35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5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357" name="Group"/>
          <p:cNvGrpSpPr/>
          <p:nvPr/>
        </p:nvGrpSpPr>
        <p:grpSpPr>
          <a:xfrm>
            <a:off x="18682946" y="5462365"/>
            <a:ext cx="2335691" cy="3758484"/>
            <a:chOff x="0" y="0"/>
            <a:chExt cx="2335689" cy="3758483"/>
          </a:xfrm>
        </p:grpSpPr>
        <p:sp>
          <p:nvSpPr>
            <p:cNvPr id="2354"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35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5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358"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359"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360" name="Rectangle"/>
          <p:cNvSpPr/>
          <p:nvPr/>
        </p:nvSpPr>
        <p:spPr>
          <a:xfrm>
            <a:off x="7491080" y="6955623"/>
            <a:ext cx="3828021" cy="771967"/>
          </a:xfrm>
          <a:prstGeom prst="rect">
            <a:avLst/>
          </a:prstGeom>
          <a:solidFill>
            <a:srgbClr val="34A5DA"/>
          </a:solidFill>
          <a:ln w="76200">
            <a:solidFill>
              <a:srgbClr val="FFFFFF"/>
            </a:solidFill>
            <a:miter lim="400000"/>
          </a:ln>
        </p:spPr>
        <p:txBody>
          <a:bodyPr lIns="71437" tIns="71437" rIns="71437" bIns="71437" anchor="ctr"/>
          <a:lstStyle/>
          <a:p>
            <a:pPr>
              <a:defRPr sz="3600"/>
            </a:pPr>
            <a:endParaRPr/>
          </a:p>
        </p:txBody>
      </p:sp>
      <p:sp>
        <p:nvSpPr>
          <p:cNvPr id="2361" name="Network switch"/>
          <p:cNvSpPr txBox="1"/>
          <p:nvPr/>
        </p:nvSpPr>
        <p:spPr>
          <a:xfrm>
            <a:off x="7978659" y="7092369"/>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Network switch</a:t>
            </a:r>
          </a:p>
        </p:txBody>
      </p:sp>
      <p:grpSp>
        <p:nvGrpSpPr>
          <p:cNvPr id="2367" name="Group"/>
          <p:cNvGrpSpPr/>
          <p:nvPr/>
        </p:nvGrpSpPr>
        <p:grpSpPr>
          <a:xfrm>
            <a:off x="5656647" y="7476501"/>
            <a:ext cx="1798410" cy="1075842"/>
            <a:chOff x="0" y="0"/>
            <a:chExt cx="1798408" cy="1075841"/>
          </a:xfrm>
        </p:grpSpPr>
        <p:grpSp>
          <p:nvGrpSpPr>
            <p:cNvPr id="2365" name="Group"/>
            <p:cNvGrpSpPr/>
            <p:nvPr/>
          </p:nvGrpSpPr>
          <p:grpSpPr>
            <a:xfrm>
              <a:off x="0" y="0"/>
              <a:ext cx="1095943" cy="536887"/>
              <a:chOff x="0" y="0"/>
              <a:chExt cx="1095942" cy="536886"/>
            </a:xfrm>
          </p:grpSpPr>
          <p:sp>
            <p:nvSpPr>
              <p:cNvPr id="2362"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63"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64"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366"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368" name="Pub/Sub sans Broker (fan-out équitable)"/>
          <p:cNvSpPr txBox="1"/>
          <p:nvPr/>
        </p:nvSpPr>
        <p:spPr>
          <a:xfrm>
            <a:off x="6045900" y="10792524"/>
            <a:ext cx="1229220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Pub/Sub sans Broker (fan-out équitable)</a:t>
            </a:r>
          </a:p>
        </p:txBody>
      </p:sp>
      <p:grpSp>
        <p:nvGrpSpPr>
          <p:cNvPr id="2375" name="Group"/>
          <p:cNvGrpSpPr/>
          <p:nvPr/>
        </p:nvGrpSpPr>
        <p:grpSpPr>
          <a:xfrm>
            <a:off x="21259800" y="442728"/>
            <a:ext cx="1919306" cy="1776796"/>
            <a:chOff x="0" y="0"/>
            <a:chExt cx="1919305" cy="1776795"/>
          </a:xfrm>
        </p:grpSpPr>
        <p:sp>
          <p:nvSpPr>
            <p:cNvPr id="2369"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374" name="Group"/>
            <p:cNvGrpSpPr/>
            <p:nvPr/>
          </p:nvGrpSpPr>
          <p:grpSpPr>
            <a:xfrm>
              <a:off x="127609" y="56354"/>
              <a:ext cx="1664087" cy="1664087"/>
              <a:chOff x="0" y="0"/>
              <a:chExt cx="1664086" cy="1664086"/>
            </a:xfrm>
          </p:grpSpPr>
          <p:grpSp>
            <p:nvGrpSpPr>
              <p:cNvPr id="2372" name="Group"/>
              <p:cNvGrpSpPr/>
              <p:nvPr/>
            </p:nvGrpSpPr>
            <p:grpSpPr>
              <a:xfrm>
                <a:off x="0" y="0"/>
                <a:ext cx="1664087" cy="1664087"/>
                <a:chOff x="0" y="0"/>
                <a:chExt cx="1664086" cy="1664086"/>
              </a:xfrm>
            </p:grpSpPr>
            <p:pic>
              <p:nvPicPr>
                <p:cNvPr id="2370"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371"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373"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7" name="MoM multicast"/>
          <p:cNvSpPr txBox="1">
            <a:spLocks noGrp="1"/>
          </p:cNvSpPr>
          <p:nvPr>
            <p:ph type="title"/>
          </p:nvPr>
        </p:nvSpPr>
        <p:spPr>
          <a:xfrm>
            <a:off x="2128027" y="44188"/>
            <a:ext cx="20127946" cy="2579983"/>
          </a:xfrm>
          <a:prstGeom prst="rect">
            <a:avLst/>
          </a:prstGeom>
        </p:spPr>
        <p:txBody>
          <a:bodyPr/>
          <a:lstStyle/>
          <a:p>
            <a:r>
              <a:t>MoM multicast</a:t>
            </a:r>
          </a:p>
        </p:txBody>
      </p:sp>
      <p:grpSp>
        <p:nvGrpSpPr>
          <p:cNvPr id="2381" name="Group"/>
          <p:cNvGrpSpPr/>
          <p:nvPr/>
        </p:nvGrpSpPr>
        <p:grpSpPr>
          <a:xfrm>
            <a:off x="12933347" y="5462365"/>
            <a:ext cx="2335691" cy="3758484"/>
            <a:chOff x="0" y="0"/>
            <a:chExt cx="2335689" cy="3758483"/>
          </a:xfrm>
        </p:grpSpPr>
        <p:sp>
          <p:nvSpPr>
            <p:cNvPr id="2378"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37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8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382"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383" name="Line"/>
          <p:cNvSpPr/>
          <p:nvPr/>
        </p:nvSpPr>
        <p:spPr>
          <a:xfrm flipV="1">
            <a:off x="9405090" y="7579967"/>
            <a:ext cx="1" cy="1640882"/>
          </a:xfrm>
          <a:prstGeom prst="line">
            <a:avLst/>
          </a:prstGeom>
          <a:ln w="25400">
            <a:solidFill>
              <a:srgbClr val="FFFFFF"/>
            </a:solidFill>
            <a:miter lim="400000"/>
          </a:ln>
        </p:spPr>
        <p:txBody>
          <a:bodyPr lIns="71437" tIns="71437" rIns="71437" bIns="71437" anchor="ctr"/>
          <a:lstStyle/>
          <a:p>
            <a:pPr>
              <a:defRPr sz="3600"/>
            </a:pPr>
            <a:endParaRPr/>
          </a:p>
        </p:txBody>
      </p:sp>
      <p:grpSp>
        <p:nvGrpSpPr>
          <p:cNvPr id="2387" name="Group"/>
          <p:cNvGrpSpPr/>
          <p:nvPr/>
        </p:nvGrpSpPr>
        <p:grpSpPr>
          <a:xfrm>
            <a:off x="4074544" y="5462365"/>
            <a:ext cx="2335691" cy="3758484"/>
            <a:chOff x="0" y="0"/>
            <a:chExt cx="2335689" cy="3758483"/>
          </a:xfrm>
        </p:grpSpPr>
        <p:sp>
          <p:nvSpPr>
            <p:cNvPr id="2384"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38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8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391" name="Group"/>
          <p:cNvGrpSpPr/>
          <p:nvPr/>
        </p:nvGrpSpPr>
        <p:grpSpPr>
          <a:xfrm>
            <a:off x="15808146" y="5462365"/>
            <a:ext cx="2335691" cy="3758484"/>
            <a:chOff x="0" y="0"/>
            <a:chExt cx="2335689" cy="3758483"/>
          </a:xfrm>
        </p:grpSpPr>
        <p:sp>
          <p:nvSpPr>
            <p:cNvPr id="2388"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38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9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395" name="Group"/>
          <p:cNvGrpSpPr/>
          <p:nvPr/>
        </p:nvGrpSpPr>
        <p:grpSpPr>
          <a:xfrm>
            <a:off x="18682946" y="5462365"/>
            <a:ext cx="2335691" cy="3758484"/>
            <a:chOff x="0" y="0"/>
            <a:chExt cx="2335689" cy="3758483"/>
          </a:xfrm>
        </p:grpSpPr>
        <p:sp>
          <p:nvSpPr>
            <p:cNvPr id="2392"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39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39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396"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397"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398" name="Rectangle"/>
          <p:cNvSpPr/>
          <p:nvPr/>
        </p:nvSpPr>
        <p:spPr>
          <a:xfrm>
            <a:off x="7491080" y="6955623"/>
            <a:ext cx="3828021" cy="771967"/>
          </a:xfrm>
          <a:prstGeom prst="rect">
            <a:avLst/>
          </a:prstGeom>
          <a:solidFill>
            <a:srgbClr val="34A5DA"/>
          </a:solidFill>
          <a:ln w="76200">
            <a:solidFill>
              <a:srgbClr val="FFFFFF"/>
            </a:solidFill>
            <a:miter lim="400000"/>
          </a:ln>
        </p:spPr>
        <p:txBody>
          <a:bodyPr lIns="71437" tIns="71437" rIns="71437" bIns="71437" anchor="ctr"/>
          <a:lstStyle/>
          <a:p>
            <a:pPr>
              <a:defRPr sz="3600"/>
            </a:pPr>
            <a:endParaRPr/>
          </a:p>
        </p:txBody>
      </p:sp>
      <p:sp>
        <p:nvSpPr>
          <p:cNvPr id="2399" name="Network switch"/>
          <p:cNvSpPr txBox="1"/>
          <p:nvPr/>
        </p:nvSpPr>
        <p:spPr>
          <a:xfrm>
            <a:off x="7978659" y="7092369"/>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Network switch</a:t>
            </a:r>
          </a:p>
        </p:txBody>
      </p:sp>
      <p:grpSp>
        <p:nvGrpSpPr>
          <p:cNvPr id="2405" name="Group"/>
          <p:cNvGrpSpPr/>
          <p:nvPr/>
        </p:nvGrpSpPr>
        <p:grpSpPr>
          <a:xfrm>
            <a:off x="5688567" y="8976709"/>
            <a:ext cx="1798409" cy="1075842"/>
            <a:chOff x="0" y="0"/>
            <a:chExt cx="1798408" cy="1075841"/>
          </a:xfrm>
        </p:grpSpPr>
        <p:grpSp>
          <p:nvGrpSpPr>
            <p:cNvPr id="2403" name="Group"/>
            <p:cNvGrpSpPr/>
            <p:nvPr/>
          </p:nvGrpSpPr>
          <p:grpSpPr>
            <a:xfrm>
              <a:off x="0" y="0"/>
              <a:ext cx="1095943" cy="536887"/>
              <a:chOff x="0" y="0"/>
              <a:chExt cx="1095942" cy="536886"/>
            </a:xfrm>
          </p:grpSpPr>
          <p:sp>
            <p:nvSpPr>
              <p:cNvPr id="2400"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01"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02"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404"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406" name="Pub/Sub sans Broker (fan-out équitable)"/>
          <p:cNvSpPr txBox="1"/>
          <p:nvPr/>
        </p:nvSpPr>
        <p:spPr>
          <a:xfrm>
            <a:off x="6045900" y="10792524"/>
            <a:ext cx="1229220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Pub/Sub sans Broker (fan-out équitable)</a:t>
            </a:r>
          </a:p>
        </p:txBody>
      </p:sp>
      <p:grpSp>
        <p:nvGrpSpPr>
          <p:cNvPr id="2413" name="Group"/>
          <p:cNvGrpSpPr/>
          <p:nvPr/>
        </p:nvGrpSpPr>
        <p:grpSpPr>
          <a:xfrm>
            <a:off x="21259800" y="442728"/>
            <a:ext cx="1919306" cy="1776796"/>
            <a:chOff x="0" y="0"/>
            <a:chExt cx="1919305" cy="1776795"/>
          </a:xfrm>
        </p:grpSpPr>
        <p:sp>
          <p:nvSpPr>
            <p:cNvPr id="2407"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412" name="Group"/>
            <p:cNvGrpSpPr/>
            <p:nvPr/>
          </p:nvGrpSpPr>
          <p:grpSpPr>
            <a:xfrm>
              <a:off x="127609" y="56354"/>
              <a:ext cx="1664087" cy="1664087"/>
              <a:chOff x="0" y="0"/>
              <a:chExt cx="1664086" cy="1664086"/>
            </a:xfrm>
          </p:grpSpPr>
          <p:grpSp>
            <p:nvGrpSpPr>
              <p:cNvPr id="2410" name="Group"/>
              <p:cNvGrpSpPr/>
              <p:nvPr/>
            </p:nvGrpSpPr>
            <p:grpSpPr>
              <a:xfrm>
                <a:off x="0" y="0"/>
                <a:ext cx="1664087" cy="1664087"/>
                <a:chOff x="0" y="0"/>
                <a:chExt cx="1664086" cy="1664086"/>
              </a:xfrm>
            </p:grpSpPr>
            <p:pic>
              <p:nvPicPr>
                <p:cNvPr id="2408"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409"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411"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5" name="MoM multicast"/>
          <p:cNvSpPr txBox="1">
            <a:spLocks noGrp="1"/>
          </p:cNvSpPr>
          <p:nvPr>
            <p:ph type="title"/>
          </p:nvPr>
        </p:nvSpPr>
        <p:spPr>
          <a:xfrm>
            <a:off x="2128027" y="44188"/>
            <a:ext cx="20127946" cy="2579983"/>
          </a:xfrm>
          <a:prstGeom prst="rect">
            <a:avLst/>
          </a:prstGeom>
        </p:spPr>
        <p:txBody>
          <a:bodyPr/>
          <a:lstStyle/>
          <a:p>
            <a:r>
              <a:t>MoM multicast</a:t>
            </a:r>
          </a:p>
        </p:txBody>
      </p:sp>
      <p:grpSp>
        <p:nvGrpSpPr>
          <p:cNvPr id="2419" name="Group"/>
          <p:cNvGrpSpPr/>
          <p:nvPr/>
        </p:nvGrpSpPr>
        <p:grpSpPr>
          <a:xfrm>
            <a:off x="12933347" y="5462365"/>
            <a:ext cx="2335691" cy="3758484"/>
            <a:chOff x="0" y="0"/>
            <a:chExt cx="2335689" cy="3758483"/>
          </a:xfrm>
        </p:grpSpPr>
        <p:sp>
          <p:nvSpPr>
            <p:cNvPr id="2416"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41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1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420"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421" name="Line"/>
          <p:cNvSpPr/>
          <p:nvPr/>
        </p:nvSpPr>
        <p:spPr>
          <a:xfrm flipV="1">
            <a:off x="9405090" y="7579967"/>
            <a:ext cx="1" cy="1640882"/>
          </a:xfrm>
          <a:prstGeom prst="line">
            <a:avLst/>
          </a:prstGeom>
          <a:ln w="25400">
            <a:solidFill>
              <a:srgbClr val="FFFFFF"/>
            </a:solidFill>
            <a:miter lim="400000"/>
          </a:ln>
        </p:spPr>
        <p:txBody>
          <a:bodyPr lIns="71437" tIns="71437" rIns="71437" bIns="71437" anchor="ctr"/>
          <a:lstStyle/>
          <a:p>
            <a:pPr>
              <a:defRPr sz="3600"/>
            </a:pPr>
            <a:endParaRPr/>
          </a:p>
        </p:txBody>
      </p:sp>
      <p:grpSp>
        <p:nvGrpSpPr>
          <p:cNvPr id="2425" name="Group"/>
          <p:cNvGrpSpPr/>
          <p:nvPr/>
        </p:nvGrpSpPr>
        <p:grpSpPr>
          <a:xfrm>
            <a:off x="4074544" y="5462365"/>
            <a:ext cx="2335691" cy="3758484"/>
            <a:chOff x="0" y="0"/>
            <a:chExt cx="2335689" cy="3758483"/>
          </a:xfrm>
        </p:grpSpPr>
        <p:sp>
          <p:nvSpPr>
            <p:cNvPr id="2422"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42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2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429" name="Group"/>
          <p:cNvGrpSpPr/>
          <p:nvPr/>
        </p:nvGrpSpPr>
        <p:grpSpPr>
          <a:xfrm>
            <a:off x="15808146" y="5462365"/>
            <a:ext cx="2335691" cy="3758484"/>
            <a:chOff x="0" y="0"/>
            <a:chExt cx="2335689" cy="3758483"/>
          </a:xfrm>
        </p:grpSpPr>
        <p:sp>
          <p:nvSpPr>
            <p:cNvPr id="2426"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42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2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433" name="Group"/>
          <p:cNvGrpSpPr/>
          <p:nvPr/>
        </p:nvGrpSpPr>
        <p:grpSpPr>
          <a:xfrm>
            <a:off x="18682946" y="5462365"/>
            <a:ext cx="2335691" cy="3758484"/>
            <a:chOff x="0" y="0"/>
            <a:chExt cx="2335689" cy="3758483"/>
          </a:xfrm>
        </p:grpSpPr>
        <p:sp>
          <p:nvSpPr>
            <p:cNvPr id="2430"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43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3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434"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435"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436" name="Rectangle"/>
          <p:cNvSpPr/>
          <p:nvPr/>
        </p:nvSpPr>
        <p:spPr>
          <a:xfrm>
            <a:off x="7491080" y="6955623"/>
            <a:ext cx="3828021" cy="771967"/>
          </a:xfrm>
          <a:prstGeom prst="rect">
            <a:avLst/>
          </a:prstGeom>
          <a:solidFill>
            <a:srgbClr val="34A5DA"/>
          </a:solidFill>
          <a:ln w="76200">
            <a:solidFill>
              <a:srgbClr val="FFFFFF"/>
            </a:solidFill>
            <a:miter lim="400000"/>
          </a:ln>
        </p:spPr>
        <p:txBody>
          <a:bodyPr lIns="71437" tIns="71437" rIns="71437" bIns="71437" anchor="ctr"/>
          <a:lstStyle/>
          <a:p>
            <a:pPr>
              <a:defRPr sz="3600"/>
            </a:pPr>
            <a:endParaRPr/>
          </a:p>
        </p:txBody>
      </p:sp>
      <p:sp>
        <p:nvSpPr>
          <p:cNvPr id="2437" name="Network switch"/>
          <p:cNvSpPr txBox="1"/>
          <p:nvPr/>
        </p:nvSpPr>
        <p:spPr>
          <a:xfrm>
            <a:off x="7978659" y="7092369"/>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Network switch</a:t>
            </a:r>
          </a:p>
        </p:txBody>
      </p:sp>
      <p:grpSp>
        <p:nvGrpSpPr>
          <p:cNvPr id="2443" name="Group"/>
          <p:cNvGrpSpPr/>
          <p:nvPr/>
        </p:nvGrpSpPr>
        <p:grpSpPr>
          <a:xfrm>
            <a:off x="8772586" y="8976709"/>
            <a:ext cx="1798410" cy="1075842"/>
            <a:chOff x="0" y="0"/>
            <a:chExt cx="1798408" cy="1075841"/>
          </a:xfrm>
        </p:grpSpPr>
        <p:grpSp>
          <p:nvGrpSpPr>
            <p:cNvPr id="2441" name="Group"/>
            <p:cNvGrpSpPr/>
            <p:nvPr/>
          </p:nvGrpSpPr>
          <p:grpSpPr>
            <a:xfrm>
              <a:off x="0" y="0"/>
              <a:ext cx="1095943" cy="536887"/>
              <a:chOff x="0" y="0"/>
              <a:chExt cx="1095942" cy="536886"/>
            </a:xfrm>
          </p:grpSpPr>
          <p:sp>
            <p:nvSpPr>
              <p:cNvPr id="2438"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39"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40"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442"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444" name="Pub/Sub sans Broker (fan-out équitable)"/>
          <p:cNvSpPr txBox="1"/>
          <p:nvPr/>
        </p:nvSpPr>
        <p:spPr>
          <a:xfrm>
            <a:off x="6045900" y="10792524"/>
            <a:ext cx="1229220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Pub/Sub sans Broker (fan-out équitable)</a:t>
            </a:r>
          </a:p>
        </p:txBody>
      </p:sp>
      <p:grpSp>
        <p:nvGrpSpPr>
          <p:cNvPr id="2451" name="Group"/>
          <p:cNvGrpSpPr/>
          <p:nvPr/>
        </p:nvGrpSpPr>
        <p:grpSpPr>
          <a:xfrm>
            <a:off x="21259800" y="442728"/>
            <a:ext cx="1919306" cy="1776796"/>
            <a:chOff x="0" y="0"/>
            <a:chExt cx="1919305" cy="1776795"/>
          </a:xfrm>
        </p:grpSpPr>
        <p:sp>
          <p:nvSpPr>
            <p:cNvPr id="2445"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450" name="Group"/>
            <p:cNvGrpSpPr/>
            <p:nvPr/>
          </p:nvGrpSpPr>
          <p:grpSpPr>
            <a:xfrm>
              <a:off x="127609" y="56354"/>
              <a:ext cx="1664087" cy="1664087"/>
              <a:chOff x="0" y="0"/>
              <a:chExt cx="1664086" cy="1664086"/>
            </a:xfrm>
          </p:grpSpPr>
          <p:grpSp>
            <p:nvGrpSpPr>
              <p:cNvPr id="2448" name="Group"/>
              <p:cNvGrpSpPr/>
              <p:nvPr/>
            </p:nvGrpSpPr>
            <p:grpSpPr>
              <a:xfrm>
                <a:off x="0" y="0"/>
                <a:ext cx="1664087" cy="1664087"/>
                <a:chOff x="0" y="0"/>
                <a:chExt cx="1664086" cy="1664086"/>
              </a:xfrm>
            </p:grpSpPr>
            <p:pic>
              <p:nvPicPr>
                <p:cNvPr id="2446"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447"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449"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Moyenne…"/>
          <p:cNvSpPr txBox="1">
            <a:spLocks noGrp="1"/>
          </p:cNvSpPr>
          <p:nvPr>
            <p:ph type="title"/>
          </p:nvPr>
        </p:nvSpPr>
        <p:spPr>
          <a:prstGeom prst="rect">
            <a:avLst/>
          </a:prstGeom>
        </p:spPr>
        <p:txBody>
          <a:bodyPr/>
          <a:lstStyle/>
          <a:p>
            <a:pPr defTabSz="649009">
              <a:defRPr sz="8848" strike="sngStrike" cap="all"/>
            </a:pPr>
            <a:r>
              <a:t>Moyenne</a:t>
            </a:r>
          </a:p>
          <a:p>
            <a:pPr defTabSz="649009">
              <a:defRPr sz="8848" cap="all"/>
            </a:pPr>
            <a:r>
              <a:t>PErcentiles, percentiles, percentiles…</a:t>
            </a:r>
          </a:p>
        </p:txBody>
      </p:sp>
      <p:sp>
        <p:nvSpPr>
          <p:cNvPr id="411" name="#2"/>
          <p:cNvSpPr txBox="1">
            <a:spLocks noGrp="1"/>
          </p:cNvSpPr>
          <p:nvPr>
            <p:ph type="body" sz="quarter" idx="1"/>
          </p:nvPr>
        </p:nvSpPr>
        <p:spPr>
          <a:prstGeom prst="rect">
            <a:avLst/>
          </a:prstGeom>
        </p:spPr>
        <p:txBody>
          <a:bodyPr>
            <a:normAutofit lnSpcReduction="10000"/>
          </a:bodyPr>
          <a:lstStyle>
            <a:lvl1pPr defTabSz="418980">
              <a:defRPr sz="5712"/>
            </a:lvl1pPr>
          </a:lstStyle>
          <a:p>
            <a:r>
              <a:t>#2</a:t>
            </a:r>
          </a:p>
        </p:txBody>
      </p:sp>
    </p:spTree>
  </p:cSld>
  <p:clrMapOvr>
    <a:masterClrMapping/>
  </p:clrMapOvr>
  <p:transition spd="med"/>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MoM multicast"/>
          <p:cNvSpPr txBox="1">
            <a:spLocks noGrp="1"/>
          </p:cNvSpPr>
          <p:nvPr>
            <p:ph type="title"/>
          </p:nvPr>
        </p:nvSpPr>
        <p:spPr>
          <a:xfrm>
            <a:off x="2128027" y="44188"/>
            <a:ext cx="20127946" cy="2579983"/>
          </a:xfrm>
          <a:prstGeom prst="rect">
            <a:avLst/>
          </a:prstGeom>
        </p:spPr>
        <p:txBody>
          <a:bodyPr/>
          <a:lstStyle/>
          <a:p>
            <a:r>
              <a:t>MoM multicast</a:t>
            </a:r>
          </a:p>
        </p:txBody>
      </p:sp>
      <p:grpSp>
        <p:nvGrpSpPr>
          <p:cNvPr id="2457" name="Group"/>
          <p:cNvGrpSpPr/>
          <p:nvPr/>
        </p:nvGrpSpPr>
        <p:grpSpPr>
          <a:xfrm>
            <a:off x="12933347" y="5462365"/>
            <a:ext cx="2335691" cy="3758484"/>
            <a:chOff x="0" y="0"/>
            <a:chExt cx="2335689" cy="3758483"/>
          </a:xfrm>
        </p:grpSpPr>
        <p:sp>
          <p:nvSpPr>
            <p:cNvPr id="2454"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45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5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458"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459" name="Line"/>
          <p:cNvSpPr/>
          <p:nvPr/>
        </p:nvSpPr>
        <p:spPr>
          <a:xfrm flipV="1">
            <a:off x="9405090" y="7579967"/>
            <a:ext cx="1" cy="1640882"/>
          </a:xfrm>
          <a:prstGeom prst="line">
            <a:avLst/>
          </a:prstGeom>
          <a:ln w="25400">
            <a:solidFill>
              <a:srgbClr val="FFFFFF"/>
            </a:solidFill>
            <a:miter lim="400000"/>
          </a:ln>
        </p:spPr>
        <p:txBody>
          <a:bodyPr lIns="71437" tIns="71437" rIns="71437" bIns="71437" anchor="ctr"/>
          <a:lstStyle/>
          <a:p>
            <a:pPr>
              <a:defRPr sz="3600"/>
            </a:pPr>
            <a:endParaRPr/>
          </a:p>
        </p:txBody>
      </p:sp>
      <p:grpSp>
        <p:nvGrpSpPr>
          <p:cNvPr id="2463" name="Group"/>
          <p:cNvGrpSpPr/>
          <p:nvPr/>
        </p:nvGrpSpPr>
        <p:grpSpPr>
          <a:xfrm>
            <a:off x="4074544" y="5462365"/>
            <a:ext cx="2335691" cy="3758484"/>
            <a:chOff x="0" y="0"/>
            <a:chExt cx="2335689" cy="3758483"/>
          </a:xfrm>
        </p:grpSpPr>
        <p:sp>
          <p:nvSpPr>
            <p:cNvPr id="2460"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46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6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467" name="Group"/>
          <p:cNvGrpSpPr/>
          <p:nvPr/>
        </p:nvGrpSpPr>
        <p:grpSpPr>
          <a:xfrm>
            <a:off x="15808146" y="5462365"/>
            <a:ext cx="2335691" cy="3758484"/>
            <a:chOff x="0" y="0"/>
            <a:chExt cx="2335689" cy="3758483"/>
          </a:xfrm>
        </p:grpSpPr>
        <p:sp>
          <p:nvSpPr>
            <p:cNvPr id="2464"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46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6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471" name="Group"/>
          <p:cNvGrpSpPr/>
          <p:nvPr/>
        </p:nvGrpSpPr>
        <p:grpSpPr>
          <a:xfrm>
            <a:off x="18682946" y="5462365"/>
            <a:ext cx="2335691" cy="3758484"/>
            <a:chOff x="0" y="0"/>
            <a:chExt cx="2335689" cy="3758483"/>
          </a:xfrm>
        </p:grpSpPr>
        <p:sp>
          <p:nvSpPr>
            <p:cNvPr id="2468"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46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7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472"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473"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474" name="Rectangle"/>
          <p:cNvSpPr/>
          <p:nvPr/>
        </p:nvSpPr>
        <p:spPr>
          <a:xfrm>
            <a:off x="7491080" y="6955623"/>
            <a:ext cx="3828021" cy="771967"/>
          </a:xfrm>
          <a:prstGeom prst="rect">
            <a:avLst/>
          </a:prstGeom>
          <a:solidFill>
            <a:srgbClr val="34A5DA"/>
          </a:solidFill>
          <a:ln w="76200">
            <a:solidFill>
              <a:srgbClr val="FFFFFF"/>
            </a:solidFill>
            <a:miter lim="400000"/>
          </a:ln>
        </p:spPr>
        <p:txBody>
          <a:bodyPr lIns="71437" tIns="71437" rIns="71437" bIns="71437" anchor="ctr"/>
          <a:lstStyle/>
          <a:p>
            <a:pPr>
              <a:defRPr sz="3600"/>
            </a:pPr>
            <a:endParaRPr/>
          </a:p>
        </p:txBody>
      </p:sp>
      <p:sp>
        <p:nvSpPr>
          <p:cNvPr id="2475" name="Network switch"/>
          <p:cNvSpPr txBox="1"/>
          <p:nvPr/>
        </p:nvSpPr>
        <p:spPr>
          <a:xfrm>
            <a:off x="7978659" y="7092369"/>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Network switch</a:t>
            </a:r>
          </a:p>
        </p:txBody>
      </p:sp>
      <p:grpSp>
        <p:nvGrpSpPr>
          <p:cNvPr id="2481" name="Group"/>
          <p:cNvGrpSpPr/>
          <p:nvPr/>
        </p:nvGrpSpPr>
        <p:grpSpPr>
          <a:xfrm>
            <a:off x="8772586" y="7572259"/>
            <a:ext cx="1798410" cy="1075842"/>
            <a:chOff x="0" y="0"/>
            <a:chExt cx="1798408" cy="1075841"/>
          </a:xfrm>
        </p:grpSpPr>
        <p:grpSp>
          <p:nvGrpSpPr>
            <p:cNvPr id="2479" name="Group"/>
            <p:cNvGrpSpPr/>
            <p:nvPr/>
          </p:nvGrpSpPr>
          <p:grpSpPr>
            <a:xfrm>
              <a:off x="0" y="0"/>
              <a:ext cx="1095943" cy="536887"/>
              <a:chOff x="0" y="0"/>
              <a:chExt cx="1095942" cy="536886"/>
            </a:xfrm>
          </p:grpSpPr>
          <p:sp>
            <p:nvSpPr>
              <p:cNvPr id="2476"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77"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78"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480"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482" name="Pub/Sub sans Broker (fan-out équitable)"/>
          <p:cNvSpPr txBox="1"/>
          <p:nvPr/>
        </p:nvSpPr>
        <p:spPr>
          <a:xfrm>
            <a:off x="6045900" y="10792524"/>
            <a:ext cx="1229220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Pub/Sub sans Broker (fan-out équitable)</a:t>
            </a:r>
          </a:p>
        </p:txBody>
      </p:sp>
      <p:grpSp>
        <p:nvGrpSpPr>
          <p:cNvPr id="2489" name="Group"/>
          <p:cNvGrpSpPr/>
          <p:nvPr/>
        </p:nvGrpSpPr>
        <p:grpSpPr>
          <a:xfrm>
            <a:off x="21259800" y="442728"/>
            <a:ext cx="1919306" cy="1776796"/>
            <a:chOff x="0" y="0"/>
            <a:chExt cx="1919305" cy="1776795"/>
          </a:xfrm>
        </p:grpSpPr>
        <p:sp>
          <p:nvSpPr>
            <p:cNvPr id="2483"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488" name="Group"/>
            <p:cNvGrpSpPr/>
            <p:nvPr/>
          </p:nvGrpSpPr>
          <p:grpSpPr>
            <a:xfrm>
              <a:off x="127609" y="56354"/>
              <a:ext cx="1664087" cy="1664087"/>
              <a:chOff x="0" y="0"/>
              <a:chExt cx="1664086" cy="1664086"/>
            </a:xfrm>
          </p:grpSpPr>
          <p:grpSp>
            <p:nvGrpSpPr>
              <p:cNvPr id="2486" name="Group"/>
              <p:cNvGrpSpPr/>
              <p:nvPr/>
            </p:nvGrpSpPr>
            <p:grpSpPr>
              <a:xfrm>
                <a:off x="0" y="0"/>
                <a:ext cx="1664087" cy="1664087"/>
                <a:chOff x="0" y="0"/>
                <a:chExt cx="1664086" cy="1664086"/>
              </a:xfrm>
            </p:grpSpPr>
            <p:pic>
              <p:nvPicPr>
                <p:cNvPr id="2484"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485"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487"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1" name="MoM multicast"/>
          <p:cNvSpPr txBox="1">
            <a:spLocks noGrp="1"/>
          </p:cNvSpPr>
          <p:nvPr>
            <p:ph type="title"/>
          </p:nvPr>
        </p:nvSpPr>
        <p:spPr>
          <a:xfrm>
            <a:off x="2128027" y="44188"/>
            <a:ext cx="20127946" cy="2579983"/>
          </a:xfrm>
          <a:prstGeom prst="rect">
            <a:avLst/>
          </a:prstGeom>
        </p:spPr>
        <p:txBody>
          <a:bodyPr/>
          <a:lstStyle/>
          <a:p>
            <a:r>
              <a:t>MoM multicast</a:t>
            </a:r>
          </a:p>
        </p:txBody>
      </p:sp>
      <p:grpSp>
        <p:nvGrpSpPr>
          <p:cNvPr id="2495" name="Group"/>
          <p:cNvGrpSpPr/>
          <p:nvPr/>
        </p:nvGrpSpPr>
        <p:grpSpPr>
          <a:xfrm>
            <a:off x="12933347" y="5462365"/>
            <a:ext cx="2335691" cy="3758484"/>
            <a:chOff x="0" y="0"/>
            <a:chExt cx="2335689" cy="3758483"/>
          </a:xfrm>
        </p:grpSpPr>
        <p:sp>
          <p:nvSpPr>
            <p:cNvPr id="2492"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49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49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496"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497" name="Line"/>
          <p:cNvSpPr/>
          <p:nvPr/>
        </p:nvSpPr>
        <p:spPr>
          <a:xfrm flipV="1">
            <a:off x="9405090" y="7579967"/>
            <a:ext cx="1" cy="1640882"/>
          </a:xfrm>
          <a:prstGeom prst="line">
            <a:avLst/>
          </a:prstGeom>
          <a:ln w="25400">
            <a:solidFill>
              <a:srgbClr val="FFFFFF"/>
            </a:solidFill>
            <a:miter lim="400000"/>
          </a:ln>
        </p:spPr>
        <p:txBody>
          <a:bodyPr lIns="71437" tIns="71437" rIns="71437" bIns="71437" anchor="ctr"/>
          <a:lstStyle/>
          <a:p>
            <a:pPr>
              <a:defRPr sz="3600"/>
            </a:pPr>
            <a:endParaRPr/>
          </a:p>
        </p:txBody>
      </p:sp>
      <p:grpSp>
        <p:nvGrpSpPr>
          <p:cNvPr id="2501" name="Group"/>
          <p:cNvGrpSpPr/>
          <p:nvPr/>
        </p:nvGrpSpPr>
        <p:grpSpPr>
          <a:xfrm>
            <a:off x="4074544" y="5462365"/>
            <a:ext cx="2335691" cy="3758484"/>
            <a:chOff x="0" y="0"/>
            <a:chExt cx="2335689" cy="3758483"/>
          </a:xfrm>
        </p:grpSpPr>
        <p:sp>
          <p:nvSpPr>
            <p:cNvPr id="2498"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49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0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505" name="Group"/>
          <p:cNvGrpSpPr/>
          <p:nvPr/>
        </p:nvGrpSpPr>
        <p:grpSpPr>
          <a:xfrm>
            <a:off x="15808146" y="5462365"/>
            <a:ext cx="2335691" cy="3758484"/>
            <a:chOff x="0" y="0"/>
            <a:chExt cx="2335689" cy="3758483"/>
          </a:xfrm>
        </p:grpSpPr>
        <p:sp>
          <p:nvSpPr>
            <p:cNvPr id="2502"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50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0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509" name="Group"/>
          <p:cNvGrpSpPr/>
          <p:nvPr/>
        </p:nvGrpSpPr>
        <p:grpSpPr>
          <a:xfrm>
            <a:off x="18682946" y="5462365"/>
            <a:ext cx="2335691" cy="3758484"/>
            <a:chOff x="0" y="0"/>
            <a:chExt cx="2335689" cy="3758483"/>
          </a:xfrm>
        </p:grpSpPr>
        <p:sp>
          <p:nvSpPr>
            <p:cNvPr id="2506"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50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0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510"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511"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512" name="Rectangle"/>
          <p:cNvSpPr/>
          <p:nvPr/>
        </p:nvSpPr>
        <p:spPr>
          <a:xfrm>
            <a:off x="7491080" y="6955623"/>
            <a:ext cx="3828021" cy="771967"/>
          </a:xfrm>
          <a:prstGeom prst="rect">
            <a:avLst/>
          </a:prstGeom>
          <a:solidFill>
            <a:srgbClr val="34A5DA"/>
          </a:solidFill>
          <a:ln w="76200">
            <a:solidFill>
              <a:srgbClr val="FFFFFF"/>
            </a:solidFill>
            <a:miter lim="400000"/>
          </a:ln>
        </p:spPr>
        <p:txBody>
          <a:bodyPr lIns="71437" tIns="71437" rIns="71437" bIns="71437" anchor="ctr"/>
          <a:lstStyle/>
          <a:p>
            <a:pPr>
              <a:defRPr sz="3600"/>
            </a:pPr>
            <a:endParaRPr/>
          </a:p>
        </p:txBody>
      </p:sp>
      <p:sp>
        <p:nvSpPr>
          <p:cNvPr id="2513" name="Network switch"/>
          <p:cNvSpPr txBox="1"/>
          <p:nvPr/>
        </p:nvSpPr>
        <p:spPr>
          <a:xfrm>
            <a:off x="7978659" y="7092369"/>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Network switch</a:t>
            </a:r>
          </a:p>
        </p:txBody>
      </p:sp>
      <p:grpSp>
        <p:nvGrpSpPr>
          <p:cNvPr id="2519" name="Group"/>
          <p:cNvGrpSpPr/>
          <p:nvPr/>
        </p:nvGrpSpPr>
        <p:grpSpPr>
          <a:xfrm>
            <a:off x="8772586" y="7572259"/>
            <a:ext cx="1798410" cy="1075842"/>
            <a:chOff x="0" y="0"/>
            <a:chExt cx="1798408" cy="1075841"/>
          </a:xfrm>
        </p:grpSpPr>
        <p:grpSp>
          <p:nvGrpSpPr>
            <p:cNvPr id="2517" name="Group"/>
            <p:cNvGrpSpPr/>
            <p:nvPr/>
          </p:nvGrpSpPr>
          <p:grpSpPr>
            <a:xfrm>
              <a:off x="0" y="0"/>
              <a:ext cx="1095943" cy="536887"/>
              <a:chOff x="0" y="0"/>
              <a:chExt cx="1095942" cy="536886"/>
            </a:xfrm>
          </p:grpSpPr>
          <p:sp>
            <p:nvSpPr>
              <p:cNvPr id="2514"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15"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16"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518"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grpSp>
        <p:nvGrpSpPr>
          <p:cNvPr id="2525" name="Group"/>
          <p:cNvGrpSpPr/>
          <p:nvPr/>
        </p:nvGrpSpPr>
        <p:grpSpPr>
          <a:xfrm>
            <a:off x="9474134" y="7572259"/>
            <a:ext cx="1798409" cy="1075842"/>
            <a:chOff x="0" y="0"/>
            <a:chExt cx="1798408" cy="1075841"/>
          </a:xfrm>
        </p:grpSpPr>
        <p:grpSp>
          <p:nvGrpSpPr>
            <p:cNvPr id="2523" name="Group"/>
            <p:cNvGrpSpPr/>
            <p:nvPr/>
          </p:nvGrpSpPr>
          <p:grpSpPr>
            <a:xfrm>
              <a:off x="0" y="0"/>
              <a:ext cx="1095943" cy="536887"/>
              <a:chOff x="0" y="0"/>
              <a:chExt cx="1095942" cy="536886"/>
            </a:xfrm>
          </p:grpSpPr>
          <p:sp>
            <p:nvSpPr>
              <p:cNvPr id="2520"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21"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22"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524"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526" name="Pub/Sub sans Broker (fan-out équitable)"/>
          <p:cNvSpPr txBox="1"/>
          <p:nvPr/>
        </p:nvSpPr>
        <p:spPr>
          <a:xfrm>
            <a:off x="6045900" y="10792524"/>
            <a:ext cx="1229220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Pub/Sub sans Broker (fan-out équitable)</a:t>
            </a:r>
          </a:p>
        </p:txBody>
      </p:sp>
      <p:grpSp>
        <p:nvGrpSpPr>
          <p:cNvPr id="2533" name="Group"/>
          <p:cNvGrpSpPr/>
          <p:nvPr/>
        </p:nvGrpSpPr>
        <p:grpSpPr>
          <a:xfrm>
            <a:off x="21259800" y="442728"/>
            <a:ext cx="1919306" cy="1776796"/>
            <a:chOff x="0" y="0"/>
            <a:chExt cx="1919305" cy="1776795"/>
          </a:xfrm>
        </p:grpSpPr>
        <p:sp>
          <p:nvSpPr>
            <p:cNvPr id="2527"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532" name="Group"/>
            <p:cNvGrpSpPr/>
            <p:nvPr/>
          </p:nvGrpSpPr>
          <p:grpSpPr>
            <a:xfrm>
              <a:off x="127609" y="56354"/>
              <a:ext cx="1664087" cy="1664087"/>
              <a:chOff x="0" y="0"/>
              <a:chExt cx="1664086" cy="1664086"/>
            </a:xfrm>
          </p:grpSpPr>
          <p:grpSp>
            <p:nvGrpSpPr>
              <p:cNvPr id="2530" name="Group"/>
              <p:cNvGrpSpPr/>
              <p:nvPr/>
            </p:nvGrpSpPr>
            <p:grpSpPr>
              <a:xfrm>
                <a:off x="0" y="0"/>
                <a:ext cx="1664087" cy="1664087"/>
                <a:chOff x="0" y="0"/>
                <a:chExt cx="1664086" cy="1664086"/>
              </a:xfrm>
            </p:grpSpPr>
            <p:pic>
              <p:nvPicPr>
                <p:cNvPr id="2528"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529"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531"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5" name="MoM multicast"/>
          <p:cNvSpPr txBox="1">
            <a:spLocks noGrp="1"/>
          </p:cNvSpPr>
          <p:nvPr>
            <p:ph type="title"/>
          </p:nvPr>
        </p:nvSpPr>
        <p:spPr>
          <a:xfrm>
            <a:off x="2128027" y="44188"/>
            <a:ext cx="20127946" cy="2579983"/>
          </a:xfrm>
          <a:prstGeom prst="rect">
            <a:avLst/>
          </a:prstGeom>
        </p:spPr>
        <p:txBody>
          <a:bodyPr/>
          <a:lstStyle/>
          <a:p>
            <a:r>
              <a:t>MoM multicast</a:t>
            </a:r>
          </a:p>
        </p:txBody>
      </p:sp>
      <p:grpSp>
        <p:nvGrpSpPr>
          <p:cNvPr id="2539" name="Group"/>
          <p:cNvGrpSpPr/>
          <p:nvPr/>
        </p:nvGrpSpPr>
        <p:grpSpPr>
          <a:xfrm>
            <a:off x="12933347" y="5462365"/>
            <a:ext cx="2335691" cy="3758484"/>
            <a:chOff x="0" y="0"/>
            <a:chExt cx="2335689" cy="3758483"/>
          </a:xfrm>
        </p:grpSpPr>
        <p:sp>
          <p:nvSpPr>
            <p:cNvPr id="2536"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53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3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540"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541" name="Line"/>
          <p:cNvSpPr/>
          <p:nvPr/>
        </p:nvSpPr>
        <p:spPr>
          <a:xfrm flipV="1">
            <a:off x="9405090" y="7579967"/>
            <a:ext cx="1" cy="1640882"/>
          </a:xfrm>
          <a:prstGeom prst="line">
            <a:avLst/>
          </a:prstGeom>
          <a:ln w="25400">
            <a:solidFill>
              <a:srgbClr val="FFFFFF"/>
            </a:solidFill>
            <a:miter lim="400000"/>
          </a:ln>
        </p:spPr>
        <p:txBody>
          <a:bodyPr lIns="71437" tIns="71437" rIns="71437" bIns="71437" anchor="ctr"/>
          <a:lstStyle/>
          <a:p>
            <a:pPr>
              <a:defRPr sz="3600"/>
            </a:pPr>
            <a:endParaRPr/>
          </a:p>
        </p:txBody>
      </p:sp>
      <p:grpSp>
        <p:nvGrpSpPr>
          <p:cNvPr id="2545" name="Group"/>
          <p:cNvGrpSpPr/>
          <p:nvPr/>
        </p:nvGrpSpPr>
        <p:grpSpPr>
          <a:xfrm>
            <a:off x="4074544" y="5462365"/>
            <a:ext cx="2335691" cy="3758484"/>
            <a:chOff x="0" y="0"/>
            <a:chExt cx="2335689" cy="3758483"/>
          </a:xfrm>
        </p:grpSpPr>
        <p:sp>
          <p:nvSpPr>
            <p:cNvPr id="2542"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54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4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549" name="Group"/>
          <p:cNvGrpSpPr/>
          <p:nvPr/>
        </p:nvGrpSpPr>
        <p:grpSpPr>
          <a:xfrm>
            <a:off x="15808146" y="5462365"/>
            <a:ext cx="2335691" cy="3758484"/>
            <a:chOff x="0" y="0"/>
            <a:chExt cx="2335689" cy="3758483"/>
          </a:xfrm>
        </p:grpSpPr>
        <p:sp>
          <p:nvSpPr>
            <p:cNvPr id="2546"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54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4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553" name="Group"/>
          <p:cNvGrpSpPr/>
          <p:nvPr/>
        </p:nvGrpSpPr>
        <p:grpSpPr>
          <a:xfrm>
            <a:off x="18682946" y="5462365"/>
            <a:ext cx="2335691" cy="3758484"/>
            <a:chOff x="0" y="0"/>
            <a:chExt cx="2335689" cy="3758483"/>
          </a:xfrm>
        </p:grpSpPr>
        <p:sp>
          <p:nvSpPr>
            <p:cNvPr id="2550"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55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5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554"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555"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556" name="Rectangle"/>
          <p:cNvSpPr/>
          <p:nvPr/>
        </p:nvSpPr>
        <p:spPr>
          <a:xfrm>
            <a:off x="7491080" y="6955623"/>
            <a:ext cx="3828021" cy="771967"/>
          </a:xfrm>
          <a:prstGeom prst="rect">
            <a:avLst/>
          </a:prstGeom>
          <a:solidFill>
            <a:srgbClr val="34A5DA"/>
          </a:solidFill>
          <a:ln w="76200">
            <a:solidFill>
              <a:srgbClr val="FFFFFF"/>
            </a:solidFill>
            <a:miter lim="400000"/>
          </a:ln>
        </p:spPr>
        <p:txBody>
          <a:bodyPr lIns="71437" tIns="71437" rIns="71437" bIns="71437" anchor="ctr"/>
          <a:lstStyle/>
          <a:p>
            <a:pPr>
              <a:defRPr sz="3600"/>
            </a:pPr>
            <a:endParaRPr/>
          </a:p>
        </p:txBody>
      </p:sp>
      <p:sp>
        <p:nvSpPr>
          <p:cNvPr id="2557" name="Network switch"/>
          <p:cNvSpPr txBox="1"/>
          <p:nvPr/>
        </p:nvSpPr>
        <p:spPr>
          <a:xfrm>
            <a:off x="7978659" y="7092369"/>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Network switch</a:t>
            </a:r>
          </a:p>
        </p:txBody>
      </p:sp>
      <p:grpSp>
        <p:nvGrpSpPr>
          <p:cNvPr id="2563" name="Group"/>
          <p:cNvGrpSpPr/>
          <p:nvPr/>
        </p:nvGrpSpPr>
        <p:grpSpPr>
          <a:xfrm>
            <a:off x="8772586" y="8944790"/>
            <a:ext cx="1798410" cy="1075842"/>
            <a:chOff x="0" y="0"/>
            <a:chExt cx="1798408" cy="1075841"/>
          </a:xfrm>
        </p:grpSpPr>
        <p:grpSp>
          <p:nvGrpSpPr>
            <p:cNvPr id="2561" name="Group"/>
            <p:cNvGrpSpPr/>
            <p:nvPr/>
          </p:nvGrpSpPr>
          <p:grpSpPr>
            <a:xfrm>
              <a:off x="0" y="0"/>
              <a:ext cx="1095943" cy="536887"/>
              <a:chOff x="0" y="0"/>
              <a:chExt cx="1095942" cy="536886"/>
            </a:xfrm>
          </p:grpSpPr>
          <p:sp>
            <p:nvSpPr>
              <p:cNvPr id="2558"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59"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60"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562"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grpSp>
        <p:nvGrpSpPr>
          <p:cNvPr id="2569" name="Group"/>
          <p:cNvGrpSpPr/>
          <p:nvPr/>
        </p:nvGrpSpPr>
        <p:grpSpPr>
          <a:xfrm>
            <a:off x="9537972" y="8951683"/>
            <a:ext cx="1798410" cy="1075842"/>
            <a:chOff x="0" y="0"/>
            <a:chExt cx="1798408" cy="1075841"/>
          </a:xfrm>
        </p:grpSpPr>
        <p:grpSp>
          <p:nvGrpSpPr>
            <p:cNvPr id="2567" name="Group"/>
            <p:cNvGrpSpPr/>
            <p:nvPr/>
          </p:nvGrpSpPr>
          <p:grpSpPr>
            <a:xfrm>
              <a:off x="0" y="0"/>
              <a:ext cx="1095943" cy="536887"/>
              <a:chOff x="0" y="0"/>
              <a:chExt cx="1095942" cy="536886"/>
            </a:xfrm>
          </p:grpSpPr>
          <p:sp>
            <p:nvSpPr>
              <p:cNvPr id="2564"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65"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66"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568"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570" name="Pub/Sub sans Broker (fan-out équitable)"/>
          <p:cNvSpPr txBox="1"/>
          <p:nvPr/>
        </p:nvSpPr>
        <p:spPr>
          <a:xfrm>
            <a:off x="6045900" y="10792524"/>
            <a:ext cx="1229220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Pub/Sub sans Broker (fan-out équitable)</a:t>
            </a:r>
          </a:p>
        </p:txBody>
      </p:sp>
      <p:grpSp>
        <p:nvGrpSpPr>
          <p:cNvPr id="2577" name="Group"/>
          <p:cNvGrpSpPr/>
          <p:nvPr/>
        </p:nvGrpSpPr>
        <p:grpSpPr>
          <a:xfrm>
            <a:off x="21259800" y="442728"/>
            <a:ext cx="1919306" cy="1776796"/>
            <a:chOff x="0" y="0"/>
            <a:chExt cx="1919305" cy="1776795"/>
          </a:xfrm>
        </p:grpSpPr>
        <p:sp>
          <p:nvSpPr>
            <p:cNvPr id="2571"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576" name="Group"/>
            <p:cNvGrpSpPr/>
            <p:nvPr/>
          </p:nvGrpSpPr>
          <p:grpSpPr>
            <a:xfrm>
              <a:off x="127609" y="56354"/>
              <a:ext cx="1664087" cy="1664087"/>
              <a:chOff x="0" y="0"/>
              <a:chExt cx="1664086" cy="1664086"/>
            </a:xfrm>
          </p:grpSpPr>
          <p:grpSp>
            <p:nvGrpSpPr>
              <p:cNvPr id="2574" name="Group"/>
              <p:cNvGrpSpPr/>
              <p:nvPr/>
            </p:nvGrpSpPr>
            <p:grpSpPr>
              <a:xfrm>
                <a:off x="0" y="0"/>
                <a:ext cx="1664087" cy="1664087"/>
                <a:chOff x="0" y="0"/>
                <a:chExt cx="1664086" cy="1664086"/>
              </a:xfrm>
            </p:grpSpPr>
            <p:pic>
              <p:nvPicPr>
                <p:cNvPr id="2572"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573"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575"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9" name="MoM multicast"/>
          <p:cNvSpPr txBox="1">
            <a:spLocks noGrp="1"/>
          </p:cNvSpPr>
          <p:nvPr>
            <p:ph type="title"/>
          </p:nvPr>
        </p:nvSpPr>
        <p:spPr>
          <a:xfrm>
            <a:off x="2128027" y="44188"/>
            <a:ext cx="20127946" cy="2579983"/>
          </a:xfrm>
          <a:prstGeom prst="rect">
            <a:avLst/>
          </a:prstGeom>
        </p:spPr>
        <p:txBody>
          <a:bodyPr/>
          <a:lstStyle/>
          <a:p>
            <a:r>
              <a:t>MoM multicast</a:t>
            </a:r>
          </a:p>
        </p:txBody>
      </p:sp>
      <p:grpSp>
        <p:nvGrpSpPr>
          <p:cNvPr id="2583" name="Group"/>
          <p:cNvGrpSpPr/>
          <p:nvPr/>
        </p:nvGrpSpPr>
        <p:grpSpPr>
          <a:xfrm>
            <a:off x="12933347" y="5462365"/>
            <a:ext cx="2335691" cy="3758484"/>
            <a:chOff x="0" y="0"/>
            <a:chExt cx="2335689" cy="3758483"/>
          </a:xfrm>
        </p:grpSpPr>
        <p:sp>
          <p:nvSpPr>
            <p:cNvPr id="2580"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58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8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584"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585" name="Line"/>
          <p:cNvSpPr/>
          <p:nvPr/>
        </p:nvSpPr>
        <p:spPr>
          <a:xfrm flipV="1">
            <a:off x="9405090" y="7579967"/>
            <a:ext cx="1" cy="1640882"/>
          </a:xfrm>
          <a:prstGeom prst="line">
            <a:avLst/>
          </a:prstGeom>
          <a:ln w="25400">
            <a:solidFill>
              <a:srgbClr val="FFFFFF"/>
            </a:solidFill>
            <a:miter lim="400000"/>
          </a:ln>
        </p:spPr>
        <p:txBody>
          <a:bodyPr lIns="71437" tIns="71437" rIns="71437" bIns="71437" anchor="ctr"/>
          <a:lstStyle/>
          <a:p>
            <a:pPr>
              <a:defRPr sz="3600"/>
            </a:pPr>
            <a:endParaRPr/>
          </a:p>
        </p:txBody>
      </p:sp>
      <p:grpSp>
        <p:nvGrpSpPr>
          <p:cNvPr id="2589" name="Group"/>
          <p:cNvGrpSpPr/>
          <p:nvPr/>
        </p:nvGrpSpPr>
        <p:grpSpPr>
          <a:xfrm>
            <a:off x="4074544" y="5462365"/>
            <a:ext cx="2335691" cy="3758484"/>
            <a:chOff x="0" y="0"/>
            <a:chExt cx="2335689" cy="3758483"/>
          </a:xfrm>
        </p:grpSpPr>
        <p:sp>
          <p:nvSpPr>
            <p:cNvPr id="2586"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58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8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593" name="Group"/>
          <p:cNvGrpSpPr/>
          <p:nvPr/>
        </p:nvGrpSpPr>
        <p:grpSpPr>
          <a:xfrm>
            <a:off x="15808146" y="5462365"/>
            <a:ext cx="2335691" cy="3758484"/>
            <a:chOff x="0" y="0"/>
            <a:chExt cx="2335689" cy="3758483"/>
          </a:xfrm>
        </p:grpSpPr>
        <p:sp>
          <p:nvSpPr>
            <p:cNvPr id="2590"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59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9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597" name="Group"/>
          <p:cNvGrpSpPr/>
          <p:nvPr/>
        </p:nvGrpSpPr>
        <p:grpSpPr>
          <a:xfrm>
            <a:off x="18682946" y="5462365"/>
            <a:ext cx="2335691" cy="3758484"/>
            <a:chOff x="0" y="0"/>
            <a:chExt cx="2335689" cy="3758483"/>
          </a:xfrm>
        </p:grpSpPr>
        <p:sp>
          <p:nvSpPr>
            <p:cNvPr id="2594"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59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59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598"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599"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600" name="Rectangle"/>
          <p:cNvSpPr/>
          <p:nvPr/>
        </p:nvSpPr>
        <p:spPr>
          <a:xfrm>
            <a:off x="7491080" y="6955623"/>
            <a:ext cx="3828021" cy="771967"/>
          </a:xfrm>
          <a:prstGeom prst="rect">
            <a:avLst/>
          </a:prstGeom>
          <a:solidFill>
            <a:srgbClr val="34A5DA"/>
          </a:solidFill>
          <a:ln w="76200">
            <a:solidFill>
              <a:srgbClr val="FFFFFF"/>
            </a:solidFill>
            <a:miter lim="400000"/>
          </a:ln>
        </p:spPr>
        <p:txBody>
          <a:bodyPr lIns="71437" tIns="71437" rIns="71437" bIns="71437" anchor="ctr"/>
          <a:lstStyle/>
          <a:p>
            <a:pPr>
              <a:defRPr sz="3600"/>
            </a:pPr>
            <a:endParaRPr/>
          </a:p>
        </p:txBody>
      </p:sp>
      <p:sp>
        <p:nvSpPr>
          <p:cNvPr id="2601" name="Network switch"/>
          <p:cNvSpPr txBox="1"/>
          <p:nvPr/>
        </p:nvSpPr>
        <p:spPr>
          <a:xfrm>
            <a:off x="7978659" y="7092369"/>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Network switch</a:t>
            </a:r>
          </a:p>
        </p:txBody>
      </p:sp>
      <p:grpSp>
        <p:nvGrpSpPr>
          <p:cNvPr id="2607" name="Group"/>
          <p:cNvGrpSpPr/>
          <p:nvPr/>
        </p:nvGrpSpPr>
        <p:grpSpPr>
          <a:xfrm>
            <a:off x="13470628" y="8944790"/>
            <a:ext cx="1798410" cy="1075842"/>
            <a:chOff x="0" y="0"/>
            <a:chExt cx="1798408" cy="1075841"/>
          </a:xfrm>
        </p:grpSpPr>
        <p:grpSp>
          <p:nvGrpSpPr>
            <p:cNvPr id="2605" name="Group"/>
            <p:cNvGrpSpPr/>
            <p:nvPr/>
          </p:nvGrpSpPr>
          <p:grpSpPr>
            <a:xfrm>
              <a:off x="0" y="0"/>
              <a:ext cx="1095943" cy="536887"/>
              <a:chOff x="0" y="0"/>
              <a:chExt cx="1095942" cy="536886"/>
            </a:xfrm>
          </p:grpSpPr>
          <p:sp>
            <p:nvSpPr>
              <p:cNvPr id="2602"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03"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04"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606"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grpSp>
        <p:nvGrpSpPr>
          <p:cNvPr id="2613" name="Group"/>
          <p:cNvGrpSpPr/>
          <p:nvPr/>
        </p:nvGrpSpPr>
        <p:grpSpPr>
          <a:xfrm>
            <a:off x="19321874" y="8944790"/>
            <a:ext cx="1798410" cy="1075842"/>
            <a:chOff x="0" y="0"/>
            <a:chExt cx="1798408" cy="1075841"/>
          </a:xfrm>
        </p:grpSpPr>
        <p:grpSp>
          <p:nvGrpSpPr>
            <p:cNvPr id="2611" name="Group"/>
            <p:cNvGrpSpPr/>
            <p:nvPr/>
          </p:nvGrpSpPr>
          <p:grpSpPr>
            <a:xfrm>
              <a:off x="0" y="0"/>
              <a:ext cx="1095943" cy="536887"/>
              <a:chOff x="0" y="0"/>
              <a:chExt cx="1095942" cy="536886"/>
            </a:xfrm>
          </p:grpSpPr>
          <p:sp>
            <p:nvSpPr>
              <p:cNvPr id="2608"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09"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10"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612"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614" name="Pub/Sub sans Broker (fan-out équitable)"/>
          <p:cNvSpPr txBox="1"/>
          <p:nvPr/>
        </p:nvSpPr>
        <p:spPr>
          <a:xfrm>
            <a:off x="6045900" y="10792524"/>
            <a:ext cx="1229220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Pub/Sub sans Broker (fan-out équitable)</a:t>
            </a:r>
          </a:p>
        </p:txBody>
      </p:sp>
      <p:grpSp>
        <p:nvGrpSpPr>
          <p:cNvPr id="2621" name="Group"/>
          <p:cNvGrpSpPr/>
          <p:nvPr/>
        </p:nvGrpSpPr>
        <p:grpSpPr>
          <a:xfrm>
            <a:off x="21259800" y="442728"/>
            <a:ext cx="1919306" cy="1776796"/>
            <a:chOff x="0" y="0"/>
            <a:chExt cx="1919305" cy="1776795"/>
          </a:xfrm>
        </p:grpSpPr>
        <p:sp>
          <p:nvSpPr>
            <p:cNvPr id="2615"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620" name="Group"/>
            <p:cNvGrpSpPr/>
            <p:nvPr/>
          </p:nvGrpSpPr>
          <p:grpSpPr>
            <a:xfrm>
              <a:off x="127609" y="56354"/>
              <a:ext cx="1664087" cy="1664087"/>
              <a:chOff x="0" y="0"/>
              <a:chExt cx="1664086" cy="1664086"/>
            </a:xfrm>
          </p:grpSpPr>
          <p:grpSp>
            <p:nvGrpSpPr>
              <p:cNvPr id="2618" name="Group"/>
              <p:cNvGrpSpPr/>
              <p:nvPr/>
            </p:nvGrpSpPr>
            <p:grpSpPr>
              <a:xfrm>
                <a:off x="0" y="0"/>
                <a:ext cx="1664087" cy="1664087"/>
                <a:chOff x="0" y="0"/>
                <a:chExt cx="1664086" cy="1664086"/>
              </a:xfrm>
            </p:grpSpPr>
            <p:pic>
              <p:nvPicPr>
                <p:cNvPr id="2616"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617"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619"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3" name="MoM multicast"/>
          <p:cNvSpPr txBox="1">
            <a:spLocks noGrp="1"/>
          </p:cNvSpPr>
          <p:nvPr>
            <p:ph type="title"/>
          </p:nvPr>
        </p:nvSpPr>
        <p:spPr>
          <a:xfrm>
            <a:off x="2128027" y="44188"/>
            <a:ext cx="20127946" cy="2579983"/>
          </a:xfrm>
          <a:prstGeom prst="rect">
            <a:avLst/>
          </a:prstGeom>
        </p:spPr>
        <p:txBody>
          <a:bodyPr/>
          <a:lstStyle/>
          <a:p>
            <a:r>
              <a:t>MoM multicast</a:t>
            </a:r>
          </a:p>
        </p:txBody>
      </p:sp>
      <p:grpSp>
        <p:nvGrpSpPr>
          <p:cNvPr id="2627" name="Group"/>
          <p:cNvGrpSpPr/>
          <p:nvPr/>
        </p:nvGrpSpPr>
        <p:grpSpPr>
          <a:xfrm>
            <a:off x="12933347" y="5462365"/>
            <a:ext cx="2335691" cy="3758484"/>
            <a:chOff x="0" y="0"/>
            <a:chExt cx="2335689" cy="3758483"/>
          </a:xfrm>
        </p:grpSpPr>
        <p:sp>
          <p:nvSpPr>
            <p:cNvPr id="2624"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62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2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628"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629" name="Line"/>
          <p:cNvSpPr/>
          <p:nvPr/>
        </p:nvSpPr>
        <p:spPr>
          <a:xfrm flipV="1">
            <a:off x="9405090" y="7579967"/>
            <a:ext cx="1" cy="1640882"/>
          </a:xfrm>
          <a:prstGeom prst="line">
            <a:avLst/>
          </a:prstGeom>
          <a:ln w="25400">
            <a:solidFill>
              <a:srgbClr val="FFFFFF"/>
            </a:solidFill>
            <a:miter lim="400000"/>
          </a:ln>
        </p:spPr>
        <p:txBody>
          <a:bodyPr lIns="71437" tIns="71437" rIns="71437" bIns="71437" anchor="ctr"/>
          <a:lstStyle/>
          <a:p>
            <a:pPr>
              <a:defRPr sz="3600"/>
            </a:pPr>
            <a:endParaRPr/>
          </a:p>
        </p:txBody>
      </p:sp>
      <p:grpSp>
        <p:nvGrpSpPr>
          <p:cNvPr id="2633" name="Group"/>
          <p:cNvGrpSpPr/>
          <p:nvPr/>
        </p:nvGrpSpPr>
        <p:grpSpPr>
          <a:xfrm>
            <a:off x="4074544" y="5462365"/>
            <a:ext cx="2335691" cy="3758484"/>
            <a:chOff x="0" y="0"/>
            <a:chExt cx="2335689" cy="3758483"/>
          </a:xfrm>
        </p:grpSpPr>
        <p:sp>
          <p:nvSpPr>
            <p:cNvPr id="2630"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631"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32"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637" name="Group"/>
          <p:cNvGrpSpPr/>
          <p:nvPr/>
        </p:nvGrpSpPr>
        <p:grpSpPr>
          <a:xfrm>
            <a:off x="15808146" y="5462365"/>
            <a:ext cx="2335691" cy="3758484"/>
            <a:chOff x="0" y="0"/>
            <a:chExt cx="2335689" cy="3758483"/>
          </a:xfrm>
        </p:grpSpPr>
        <p:sp>
          <p:nvSpPr>
            <p:cNvPr id="2634"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63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3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641" name="Group"/>
          <p:cNvGrpSpPr/>
          <p:nvPr/>
        </p:nvGrpSpPr>
        <p:grpSpPr>
          <a:xfrm>
            <a:off x="18682946" y="5462365"/>
            <a:ext cx="2335691" cy="3758484"/>
            <a:chOff x="0" y="0"/>
            <a:chExt cx="2335689" cy="3758483"/>
          </a:xfrm>
        </p:grpSpPr>
        <p:sp>
          <p:nvSpPr>
            <p:cNvPr id="2638"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63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4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642"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643"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644" name="Rectangle"/>
          <p:cNvSpPr/>
          <p:nvPr/>
        </p:nvSpPr>
        <p:spPr>
          <a:xfrm>
            <a:off x="7491080" y="6955623"/>
            <a:ext cx="3828021" cy="771967"/>
          </a:xfrm>
          <a:prstGeom prst="rect">
            <a:avLst/>
          </a:prstGeom>
          <a:solidFill>
            <a:srgbClr val="34A5DA"/>
          </a:solidFill>
          <a:ln w="76200">
            <a:solidFill>
              <a:srgbClr val="FFFFFF"/>
            </a:solidFill>
            <a:miter lim="400000"/>
          </a:ln>
        </p:spPr>
        <p:txBody>
          <a:bodyPr lIns="71437" tIns="71437" rIns="71437" bIns="71437" anchor="ctr"/>
          <a:lstStyle/>
          <a:p>
            <a:pPr>
              <a:defRPr sz="3600"/>
            </a:pPr>
            <a:endParaRPr/>
          </a:p>
        </p:txBody>
      </p:sp>
      <p:sp>
        <p:nvSpPr>
          <p:cNvPr id="2645" name="Network switch"/>
          <p:cNvSpPr txBox="1"/>
          <p:nvPr/>
        </p:nvSpPr>
        <p:spPr>
          <a:xfrm>
            <a:off x="7978659" y="7092369"/>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Network switch</a:t>
            </a:r>
          </a:p>
        </p:txBody>
      </p:sp>
      <p:grpSp>
        <p:nvGrpSpPr>
          <p:cNvPr id="2651" name="Group"/>
          <p:cNvGrpSpPr/>
          <p:nvPr/>
        </p:nvGrpSpPr>
        <p:grpSpPr>
          <a:xfrm>
            <a:off x="13470628" y="7452547"/>
            <a:ext cx="1798410" cy="1075842"/>
            <a:chOff x="0" y="0"/>
            <a:chExt cx="1798408" cy="1075841"/>
          </a:xfrm>
        </p:grpSpPr>
        <p:grpSp>
          <p:nvGrpSpPr>
            <p:cNvPr id="2649" name="Group"/>
            <p:cNvGrpSpPr/>
            <p:nvPr/>
          </p:nvGrpSpPr>
          <p:grpSpPr>
            <a:xfrm>
              <a:off x="0" y="0"/>
              <a:ext cx="1095943" cy="536887"/>
              <a:chOff x="0" y="0"/>
              <a:chExt cx="1095942" cy="536886"/>
            </a:xfrm>
          </p:grpSpPr>
          <p:sp>
            <p:nvSpPr>
              <p:cNvPr id="2646"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47"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48"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650"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grpSp>
        <p:nvGrpSpPr>
          <p:cNvPr id="2657" name="Group"/>
          <p:cNvGrpSpPr/>
          <p:nvPr/>
        </p:nvGrpSpPr>
        <p:grpSpPr>
          <a:xfrm>
            <a:off x="19321874" y="7452547"/>
            <a:ext cx="1798410" cy="1075842"/>
            <a:chOff x="0" y="0"/>
            <a:chExt cx="1798408" cy="1075841"/>
          </a:xfrm>
        </p:grpSpPr>
        <p:grpSp>
          <p:nvGrpSpPr>
            <p:cNvPr id="2655" name="Group"/>
            <p:cNvGrpSpPr/>
            <p:nvPr/>
          </p:nvGrpSpPr>
          <p:grpSpPr>
            <a:xfrm>
              <a:off x="0" y="0"/>
              <a:ext cx="1095943" cy="536887"/>
              <a:chOff x="0" y="0"/>
              <a:chExt cx="1095942" cy="536886"/>
            </a:xfrm>
          </p:grpSpPr>
          <p:sp>
            <p:nvSpPr>
              <p:cNvPr id="2652"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53"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54"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656"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2658" name="Pub/Sub sans Broker (fan-out équitable)"/>
          <p:cNvSpPr txBox="1"/>
          <p:nvPr/>
        </p:nvSpPr>
        <p:spPr>
          <a:xfrm>
            <a:off x="6045900" y="10792524"/>
            <a:ext cx="1229220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Pub/Sub sans Broker (fan-out équitable)</a:t>
            </a:r>
          </a:p>
        </p:txBody>
      </p:sp>
      <p:grpSp>
        <p:nvGrpSpPr>
          <p:cNvPr id="2665" name="Group"/>
          <p:cNvGrpSpPr/>
          <p:nvPr/>
        </p:nvGrpSpPr>
        <p:grpSpPr>
          <a:xfrm>
            <a:off x="21259800" y="442728"/>
            <a:ext cx="1919306" cy="1776796"/>
            <a:chOff x="0" y="0"/>
            <a:chExt cx="1919305" cy="1776795"/>
          </a:xfrm>
        </p:grpSpPr>
        <p:sp>
          <p:nvSpPr>
            <p:cNvPr id="2659"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664" name="Group"/>
            <p:cNvGrpSpPr/>
            <p:nvPr/>
          </p:nvGrpSpPr>
          <p:grpSpPr>
            <a:xfrm>
              <a:off x="127609" y="56354"/>
              <a:ext cx="1664087" cy="1664087"/>
              <a:chOff x="0" y="0"/>
              <a:chExt cx="1664086" cy="1664086"/>
            </a:xfrm>
          </p:grpSpPr>
          <p:grpSp>
            <p:nvGrpSpPr>
              <p:cNvPr id="2662" name="Group"/>
              <p:cNvGrpSpPr/>
              <p:nvPr/>
            </p:nvGrpSpPr>
            <p:grpSpPr>
              <a:xfrm>
                <a:off x="0" y="0"/>
                <a:ext cx="1664087" cy="1664087"/>
                <a:chOff x="0" y="0"/>
                <a:chExt cx="1664086" cy="1664086"/>
              </a:xfrm>
            </p:grpSpPr>
            <p:pic>
              <p:nvPicPr>
                <p:cNvPr id="2660"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661"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663"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7" name="MoM multicast"/>
          <p:cNvSpPr txBox="1">
            <a:spLocks noGrp="1"/>
          </p:cNvSpPr>
          <p:nvPr>
            <p:ph type="title"/>
          </p:nvPr>
        </p:nvSpPr>
        <p:spPr>
          <a:xfrm>
            <a:off x="2128027" y="44188"/>
            <a:ext cx="20127946" cy="2579983"/>
          </a:xfrm>
          <a:prstGeom prst="rect">
            <a:avLst/>
          </a:prstGeom>
        </p:spPr>
        <p:txBody>
          <a:bodyPr/>
          <a:lstStyle/>
          <a:p>
            <a:r>
              <a:t>MoM multicast</a:t>
            </a:r>
          </a:p>
        </p:txBody>
      </p:sp>
      <p:grpSp>
        <p:nvGrpSpPr>
          <p:cNvPr id="2671" name="Group"/>
          <p:cNvGrpSpPr/>
          <p:nvPr/>
        </p:nvGrpSpPr>
        <p:grpSpPr>
          <a:xfrm>
            <a:off x="12933347" y="5462365"/>
            <a:ext cx="2335691" cy="3758484"/>
            <a:chOff x="0" y="0"/>
            <a:chExt cx="2335689" cy="3758483"/>
          </a:xfrm>
        </p:grpSpPr>
        <p:sp>
          <p:nvSpPr>
            <p:cNvPr id="2668"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266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7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672"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2673" name="Line"/>
          <p:cNvSpPr/>
          <p:nvPr/>
        </p:nvSpPr>
        <p:spPr>
          <a:xfrm flipV="1">
            <a:off x="9405090" y="7579967"/>
            <a:ext cx="1" cy="1640882"/>
          </a:xfrm>
          <a:prstGeom prst="line">
            <a:avLst/>
          </a:prstGeom>
          <a:ln w="25400">
            <a:solidFill>
              <a:srgbClr val="FFFFFF"/>
            </a:solidFill>
            <a:miter lim="400000"/>
          </a:ln>
        </p:spPr>
        <p:txBody>
          <a:bodyPr lIns="71437" tIns="71437" rIns="71437" bIns="71437" anchor="ctr"/>
          <a:lstStyle/>
          <a:p>
            <a:pPr>
              <a:defRPr sz="3600"/>
            </a:pPr>
            <a:endParaRPr/>
          </a:p>
        </p:txBody>
      </p:sp>
      <p:grpSp>
        <p:nvGrpSpPr>
          <p:cNvPr id="2677" name="Group"/>
          <p:cNvGrpSpPr/>
          <p:nvPr/>
        </p:nvGrpSpPr>
        <p:grpSpPr>
          <a:xfrm>
            <a:off x="4074544" y="5462365"/>
            <a:ext cx="2335691" cy="3758484"/>
            <a:chOff x="0" y="0"/>
            <a:chExt cx="2335689" cy="3758483"/>
          </a:xfrm>
        </p:grpSpPr>
        <p:sp>
          <p:nvSpPr>
            <p:cNvPr id="2674"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267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7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681" name="Group"/>
          <p:cNvGrpSpPr/>
          <p:nvPr/>
        </p:nvGrpSpPr>
        <p:grpSpPr>
          <a:xfrm>
            <a:off x="15808146" y="5462365"/>
            <a:ext cx="2335691" cy="3758484"/>
            <a:chOff x="0" y="0"/>
            <a:chExt cx="2335689" cy="3758483"/>
          </a:xfrm>
        </p:grpSpPr>
        <p:sp>
          <p:nvSpPr>
            <p:cNvPr id="2678"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267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8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2685" name="Group"/>
          <p:cNvGrpSpPr/>
          <p:nvPr/>
        </p:nvGrpSpPr>
        <p:grpSpPr>
          <a:xfrm>
            <a:off x="18682946" y="5462365"/>
            <a:ext cx="2335691" cy="3758484"/>
            <a:chOff x="0" y="0"/>
            <a:chExt cx="2335689" cy="3758483"/>
          </a:xfrm>
        </p:grpSpPr>
        <p:sp>
          <p:nvSpPr>
            <p:cNvPr id="2682"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268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268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2686"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687"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2688" name="Rectangle"/>
          <p:cNvSpPr/>
          <p:nvPr/>
        </p:nvSpPr>
        <p:spPr>
          <a:xfrm>
            <a:off x="7491080" y="6955623"/>
            <a:ext cx="3828021" cy="771967"/>
          </a:xfrm>
          <a:prstGeom prst="rect">
            <a:avLst/>
          </a:prstGeom>
          <a:solidFill>
            <a:srgbClr val="34A5DA"/>
          </a:solidFill>
          <a:ln w="76200">
            <a:solidFill>
              <a:srgbClr val="FFFFFF"/>
            </a:solidFill>
            <a:miter lim="400000"/>
          </a:ln>
        </p:spPr>
        <p:txBody>
          <a:bodyPr lIns="71437" tIns="71437" rIns="71437" bIns="71437" anchor="ctr"/>
          <a:lstStyle/>
          <a:p>
            <a:pPr>
              <a:defRPr sz="3600"/>
            </a:pPr>
            <a:endParaRPr/>
          </a:p>
        </p:txBody>
      </p:sp>
      <p:sp>
        <p:nvSpPr>
          <p:cNvPr id="2689" name="Network switch"/>
          <p:cNvSpPr txBox="1"/>
          <p:nvPr/>
        </p:nvSpPr>
        <p:spPr>
          <a:xfrm>
            <a:off x="7978659" y="7092369"/>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Network switch</a:t>
            </a:r>
          </a:p>
        </p:txBody>
      </p:sp>
      <p:sp>
        <p:nvSpPr>
          <p:cNvPr id="2690" name="Pub/Sub sans Broker (fan-out équitable)"/>
          <p:cNvSpPr txBox="1"/>
          <p:nvPr/>
        </p:nvSpPr>
        <p:spPr>
          <a:xfrm>
            <a:off x="6045900" y="10792524"/>
            <a:ext cx="1229220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Pub/Sub sans Broker (fan-out équitable)</a:t>
            </a:r>
          </a:p>
        </p:txBody>
      </p:sp>
      <p:grpSp>
        <p:nvGrpSpPr>
          <p:cNvPr id="2697" name="Group"/>
          <p:cNvGrpSpPr/>
          <p:nvPr/>
        </p:nvGrpSpPr>
        <p:grpSpPr>
          <a:xfrm>
            <a:off x="21259800" y="442728"/>
            <a:ext cx="1919306" cy="1776796"/>
            <a:chOff x="0" y="0"/>
            <a:chExt cx="1919305" cy="1776795"/>
          </a:xfrm>
        </p:grpSpPr>
        <p:sp>
          <p:nvSpPr>
            <p:cNvPr id="2691"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696" name="Group"/>
            <p:cNvGrpSpPr/>
            <p:nvPr/>
          </p:nvGrpSpPr>
          <p:grpSpPr>
            <a:xfrm>
              <a:off x="127609" y="56354"/>
              <a:ext cx="1664087" cy="1664087"/>
              <a:chOff x="0" y="0"/>
              <a:chExt cx="1664086" cy="1664086"/>
            </a:xfrm>
          </p:grpSpPr>
          <p:grpSp>
            <p:nvGrpSpPr>
              <p:cNvPr id="2694" name="Group"/>
              <p:cNvGrpSpPr/>
              <p:nvPr/>
            </p:nvGrpSpPr>
            <p:grpSpPr>
              <a:xfrm>
                <a:off x="0" y="0"/>
                <a:ext cx="1664087" cy="1664087"/>
                <a:chOff x="0" y="0"/>
                <a:chExt cx="1664086" cy="1664086"/>
              </a:xfrm>
            </p:grpSpPr>
            <p:pic>
              <p:nvPicPr>
                <p:cNvPr id="2692"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2693"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695"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9" name="Image" descr="Image"/>
          <p:cNvPicPr>
            <a:picLocks noChangeAspect="1"/>
          </p:cNvPicPr>
          <p:nvPr/>
        </p:nvPicPr>
        <p:blipFill>
          <a:blip r:embed="rId3">
            <a:alphaModFix amt="56744"/>
            <a:extLst/>
          </a:blip>
          <a:stretch>
            <a:fillRect/>
          </a:stretch>
        </p:blipFill>
        <p:spPr>
          <a:xfrm>
            <a:off x="-2516128" y="-173582"/>
            <a:ext cx="27708797" cy="17317997"/>
          </a:xfrm>
          <a:prstGeom prst="rect">
            <a:avLst/>
          </a:prstGeom>
          <a:ln w="12700">
            <a:miter lim="400000"/>
          </a:ln>
        </p:spPr>
      </p:pic>
      <p:sp>
        <p:nvSpPr>
          <p:cNvPr id="2700" name="UDP multicast plus performant et plus équitable certes, mais moins poli, moins fiable et beaucoup moins complet que TCP"/>
          <p:cNvSpPr txBox="1">
            <a:spLocks noGrp="1"/>
          </p:cNvSpPr>
          <p:nvPr>
            <p:ph type="body" sz="half" idx="4294967295"/>
          </p:nvPr>
        </p:nvSpPr>
        <p:spPr>
          <a:xfrm>
            <a:off x="484308" y="8595907"/>
            <a:ext cx="23415384" cy="4203129"/>
          </a:xfrm>
          <a:prstGeom prst="rect">
            <a:avLst/>
          </a:prstGeom>
        </p:spPr>
        <p:txBody>
          <a:bodyPr/>
          <a:lstStyle/>
          <a:p>
            <a:pPr defTabSz="361473">
              <a:spcBef>
                <a:spcPts val="0"/>
              </a:spcBef>
              <a:defRPr sz="8800">
                <a:effectLst>
                  <a:outerShdw blurRad="5588" dist="11176" dir="18900000" rotWithShape="0">
                    <a:srgbClr val="000000"/>
                  </a:outerShdw>
                </a:effectLst>
              </a:defRPr>
            </a:pPr>
            <a:r>
              <a:rPr>
                <a:solidFill>
                  <a:srgbClr val="E8A432"/>
                </a:solidFill>
              </a:rPr>
              <a:t>UDP</a:t>
            </a:r>
            <a:r>
              <a:t> </a:t>
            </a:r>
            <a:r>
              <a:rPr>
                <a:solidFill>
                  <a:srgbClr val="E8A432"/>
                </a:solidFill>
              </a:rPr>
              <a:t>multicast </a:t>
            </a:r>
            <a:r>
              <a:t>plus performant et plus équitable certes, mais moins poli, moins fiable et beaucoup moins complet que TCP</a:t>
            </a:r>
          </a:p>
        </p:txBody>
      </p:sp>
    </p:spTree>
  </p:cSld>
  <p:clrMapOvr>
    <a:masterClrMapping/>
  </p:clrMapOvr>
  <p:transition spd="med"/>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4" name="Une grosse différence"/>
          <p:cNvSpPr txBox="1">
            <a:spLocks noGrp="1"/>
          </p:cNvSpPr>
          <p:nvPr>
            <p:ph type="title"/>
          </p:nvPr>
        </p:nvSpPr>
        <p:spPr>
          <a:xfrm>
            <a:off x="2128027" y="44188"/>
            <a:ext cx="20127946" cy="2579983"/>
          </a:xfrm>
          <a:prstGeom prst="rect">
            <a:avLst/>
          </a:prstGeom>
        </p:spPr>
        <p:txBody>
          <a:bodyPr/>
          <a:lstStyle/>
          <a:p>
            <a:r>
              <a:t>Une grosse différence</a:t>
            </a:r>
          </a:p>
        </p:txBody>
      </p:sp>
      <p:sp>
        <p:nvSpPr>
          <p:cNvPr id="2705" name="TCP: consumer-paced…"/>
          <p:cNvSpPr txBox="1">
            <a:spLocks noGrp="1"/>
          </p:cNvSpPr>
          <p:nvPr>
            <p:ph type="body" sz="half" idx="1"/>
          </p:nvPr>
        </p:nvSpPr>
        <p:spPr>
          <a:xfrm>
            <a:off x="6204781" y="3933388"/>
            <a:ext cx="13806999" cy="7733360"/>
          </a:xfrm>
          <a:prstGeom prst="rect">
            <a:avLst/>
          </a:prstGeom>
        </p:spPr>
        <p:txBody>
          <a:bodyPr/>
          <a:lstStyle/>
          <a:p>
            <a:pPr defTabSz="361473">
              <a:spcBef>
                <a:spcPts val="2500"/>
              </a:spcBef>
              <a:defRPr sz="8800"/>
            </a:pPr>
            <a:r>
              <a:t>TCP</a:t>
            </a:r>
            <a:r>
              <a:rPr>
                <a:solidFill>
                  <a:srgbClr val="A599AA"/>
                </a:solidFill>
              </a:rPr>
              <a:t>: consumer-paced</a:t>
            </a:r>
          </a:p>
          <a:p>
            <a:pPr defTabSz="361473">
              <a:spcBef>
                <a:spcPts val="2500"/>
              </a:spcBef>
              <a:defRPr sz="7304">
                <a:solidFill>
                  <a:srgbClr val="E8A432"/>
                </a:solidFill>
              </a:defRPr>
            </a:pPr>
            <a:endParaRPr>
              <a:solidFill>
                <a:srgbClr val="A599AA"/>
              </a:solidFill>
            </a:endParaRPr>
          </a:p>
          <a:p>
            <a:pPr defTabSz="361473">
              <a:spcBef>
                <a:spcPts val="2500"/>
              </a:spcBef>
              <a:defRPr sz="8800"/>
            </a:pPr>
            <a:endParaRPr>
              <a:solidFill>
                <a:srgbClr val="A599AA"/>
              </a:solidFill>
            </a:endParaRPr>
          </a:p>
          <a:p>
            <a:pPr defTabSz="361473">
              <a:spcBef>
                <a:spcPts val="2500"/>
              </a:spcBef>
              <a:defRPr sz="8800"/>
            </a:pPr>
            <a:r>
              <a:t>UDP</a:t>
            </a:r>
            <a:r>
              <a:rPr>
                <a:solidFill>
                  <a:srgbClr val="A599AA"/>
                </a:solidFill>
              </a:rPr>
              <a:t>: source-paced</a:t>
            </a:r>
          </a:p>
        </p:txBody>
      </p:sp>
    </p:spTree>
  </p:cSld>
  <p:clrMapOvr>
    <a:masterClrMapping/>
  </p:clrMapOvr>
  <p:transition spd="med"/>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9" name="Une grosse différence"/>
          <p:cNvSpPr txBox="1">
            <a:spLocks noGrp="1"/>
          </p:cNvSpPr>
          <p:nvPr>
            <p:ph type="title"/>
          </p:nvPr>
        </p:nvSpPr>
        <p:spPr>
          <a:xfrm>
            <a:off x="2128027" y="44188"/>
            <a:ext cx="20127946" cy="2579983"/>
          </a:xfrm>
          <a:prstGeom prst="rect">
            <a:avLst/>
          </a:prstGeom>
        </p:spPr>
        <p:txBody>
          <a:bodyPr/>
          <a:lstStyle/>
          <a:p>
            <a:r>
              <a:t>Une grosse différence</a:t>
            </a:r>
          </a:p>
        </p:txBody>
      </p:sp>
      <p:sp>
        <p:nvSpPr>
          <p:cNvPr id="2710" name="TCP: consumer-paced…"/>
          <p:cNvSpPr txBox="1">
            <a:spLocks noGrp="1"/>
          </p:cNvSpPr>
          <p:nvPr>
            <p:ph type="body" sz="half" idx="1"/>
          </p:nvPr>
        </p:nvSpPr>
        <p:spPr>
          <a:xfrm>
            <a:off x="6204781" y="3933388"/>
            <a:ext cx="13806999" cy="7733360"/>
          </a:xfrm>
          <a:prstGeom prst="rect">
            <a:avLst/>
          </a:prstGeom>
        </p:spPr>
        <p:txBody>
          <a:bodyPr/>
          <a:lstStyle/>
          <a:p>
            <a:pPr defTabSz="361473">
              <a:spcBef>
                <a:spcPts val="2500"/>
              </a:spcBef>
              <a:defRPr sz="8800"/>
            </a:pPr>
            <a:r>
              <a:t>TCP</a:t>
            </a:r>
            <a:r>
              <a:rPr>
                <a:solidFill>
                  <a:srgbClr val="A599AA"/>
                </a:solidFill>
              </a:rPr>
              <a:t>: consumer-paced</a:t>
            </a:r>
          </a:p>
          <a:p>
            <a:pPr defTabSz="361473">
              <a:spcBef>
                <a:spcPts val="2500"/>
              </a:spcBef>
              <a:defRPr sz="7304">
                <a:solidFill>
                  <a:srgbClr val="E8A432"/>
                </a:solidFill>
              </a:defRPr>
            </a:pPr>
            <a:r>
              <a:t>limité par le plus lent</a:t>
            </a:r>
            <a:endParaRPr>
              <a:solidFill>
                <a:srgbClr val="A599AA"/>
              </a:solidFill>
            </a:endParaRPr>
          </a:p>
          <a:p>
            <a:pPr defTabSz="361473">
              <a:spcBef>
                <a:spcPts val="2500"/>
              </a:spcBef>
              <a:defRPr sz="8800"/>
            </a:pPr>
            <a:endParaRPr>
              <a:solidFill>
                <a:srgbClr val="A599AA"/>
              </a:solidFill>
            </a:endParaRPr>
          </a:p>
          <a:p>
            <a:pPr defTabSz="361473">
              <a:spcBef>
                <a:spcPts val="2500"/>
              </a:spcBef>
              <a:defRPr sz="8800"/>
            </a:pPr>
            <a:r>
              <a:t>UDP</a:t>
            </a:r>
            <a:r>
              <a:rPr>
                <a:solidFill>
                  <a:srgbClr val="A599AA"/>
                </a:solidFill>
              </a:rPr>
              <a:t>: source-paced</a:t>
            </a:r>
          </a:p>
          <a:p>
            <a:pPr defTabSz="361473">
              <a:spcBef>
                <a:spcPts val="2500"/>
              </a:spcBef>
              <a:defRPr sz="7304">
                <a:solidFill>
                  <a:srgbClr val="E8A432"/>
                </a:solidFill>
              </a:defRPr>
            </a:pPr>
            <a:r>
              <a:t>on lâche les ours</a:t>
            </a:r>
          </a:p>
        </p:txBody>
      </p:sp>
    </p:spTree>
  </p:cSld>
  <p:clrMapOvr>
    <a:masterClrMapping/>
  </p:clrMapOvr>
  <p:transition spd="med"/>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4" name="Capture d’écran 2016-04-19 à 15.38.06.png" descr="Capture d’écran 2016-04-19 à 15.38.06.png">
            <a:hlinkClick r:id="rId3" action="ppaction://hlinksldjump"/>
          </p:cNvPr>
          <p:cNvPicPr>
            <a:picLocks noChangeAspect="1"/>
          </p:cNvPicPr>
          <p:nvPr/>
        </p:nvPicPr>
        <p:blipFill>
          <a:blip r:embed="rId4">
            <a:extLst/>
          </a:blip>
          <a:srcRect l="7586" t="7802" r="16566" b="15775"/>
          <a:stretch>
            <a:fillRect/>
          </a:stretch>
        </p:blipFill>
        <p:spPr>
          <a:xfrm>
            <a:off x="22998902" y="11690691"/>
            <a:ext cx="1002597" cy="98213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Les résultats (vue user)"/>
          <p:cNvSpPr txBox="1">
            <a:spLocks noGrp="1"/>
          </p:cNvSpPr>
          <p:nvPr>
            <p:ph type="title"/>
          </p:nvPr>
        </p:nvSpPr>
        <p:spPr>
          <a:prstGeom prst="rect">
            <a:avLst/>
          </a:prstGeom>
        </p:spPr>
        <p:txBody>
          <a:bodyPr/>
          <a:lstStyle>
            <a:lvl1pPr defTabSz="805100">
              <a:defRPr sz="10976"/>
            </a:lvl1pPr>
          </a:lstStyle>
          <a:p>
            <a:r>
              <a:t>Les résultats (vue user)</a:t>
            </a:r>
          </a:p>
        </p:txBody>
      </p:sp>
      <p:pic>
        <p:nvPicPr>
          <p:cNvPr id="414" name="Image" descr="Image"/>
          <p:cNvPicPr>
            <a:picLocks noChangeAspect="1"/>
          </p:cNvPicPr>
          <p:nvPr/>
        </p:nvPicPr>
        <p:blipFill>
          <a:blip r:embed="rId3">
            <a:extLst/>
          </a:blip>
          <a:stretch>
            <a:fillRect/>
          </a:stretch>
        </p:blipFill>
        <p:spPr>
          <a:xfrm>
            <a:off x="5375900" y="2400715"/>
            <a:ext cx="14088022" cy="10992203"/>
          </a:xfrm>
          <a:prstGeom prst="rect">
            <a:avLst/>
          </a:prstGeom>
          <a:ln w="12700">
            <a:miter lim="400000"/>
          </a:ln>
        </p:spPr>
      </p:pic>
      <p:sp>
        <p:nvSpPr>
          <p:cNvPr id="415" name="TTFB"/>
          <p:cNvSpPr txBox="1"/>
          <p:nvPr/>
        </p:nvSpPr>
        <p:spPr>
          <a:xfrm>
            <a:off x="19389191" y="9717272"/>
            <a:ext cx="177780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39B2E"/>
                </a:solidFill>
                <a:latin typeface="+mn-lt"/>
                <a:ea typeface="+mn-ea"/>
                <a:cs typeface="+mn-cs"/>
                <a:sym typeface="Helvetica"/>
              </a:defRPr>
            </a:lvl1pPr>
          </a:lstStyle>
          <a:p>
            <a:r>
              <a:t>TTFB</a:t>
            </a:r>
          </a:p>
        </p:txBody>
      </p:sp>
      <p:sp>
        <p:nvSpPr>
          <p:cNvPr id="416" name="Page load"/>
          <p:cNvSpPr txBox="1"/>
          <p:nvPr/>
        </p:nvSpPr>
        <p:spPr>
          <a:xfrm>
            <a:off x="19252503" y="2613705"/>
            <a:ext cx="315508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A63249"/>
                </a:solidFill>
                <a:latin typeface="+mn-lt"/>
                <a:ea typeface="+mn-ea"/>
                <a:cs typeface="+mn-cs"/>
                <a:sym typeface="Helvetica"/>
              </a:defRPr>
            </a:lvl1pPr>
          </a:lstStyle>
          <a:p>
            <a:r>
              <a:t>Page load</a:t>
            </a:r>
          </a:p>
        </p:txBody>
      </p:sp>
      <p:sp>
        <p:nvSpPr>
          <p:cNvPr id="417" name="Line"/>
          <p:cNvSpPr/>
          <p:nvPr/>
        </p:nvSpPr>
        <p:spPr>
          <a:xfrm flipV="1">
            <a:off x="12861216" y="2562590"/>
            <a:ext cx="1" cy="9963767"/>
          </a:xfrm>
          <a:prstGeom prst="line">
            <a:avLst/>
          </a:prstGeom>
          <a:ln w="127000" cap="rnd">
            <a:solidFill>
              <a:srgbClr val="FFFFFF"/>
            </a:solidFill>
            <a:custDash>
              <a:ds d="100000" sp="200000"/>
            </a:custDash>
            <a:miter lim="400000"/>
          </a:ln>
        </p:spPr>
        <p:txBody>
          <a:bodyPr lIns="71437" tIns="71437" rIns="71437" bIns="71437" anchor="ctr"/>
          <a:lstStyle/>
          <a:p>
            <a:pPr>
              <a:defRPr sz="3600"/>
            </a:pPr>
            <a:endParaRPr/>
          </a:p>
        </p:txBody>
      </p:sp>
      <p:sp>
        <p:nvSpPr>
          <p:cNvPr id="418" name="Mediane"/>
          <p:cNvSpPr txBox="1"/>
          <p:nvPr/>
        </p:nvSpPr>
        <p:spPr>
          <a:xfrm>
            <a:off x="9839401" y="2613705"/>
            <a:ext cx="269619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1F1F1"/>
                </a:solidFill>
                <a:latin typeface="+mn-lt"/>
                <a:ea typeface="+mn-ea"/>
                <a:cs typeface="+mn-cs"/>
                <a:sym typeface="Helvetica"/>
              </a:defRPr>
            </a:lvl1pPr>
          </a:lstStyle>
          <a:p>
            <a:r>
              <a:t>Mediane</a:t>
            </a:r>
          </a:p>
        </p:txBody>
      </p:sp>
    </p:spTree>
  </p:cSld>
  <p:clrMapOvr>
    <a:masterClrMapping/>
  </p:clrMapOvr>
  <p:transition spd="med"/>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8" name="Pause"/>
          <p:cNvSpPr txBox="1">
            <a:spLocks noGrp="1"/>
          </p:cNvSpPr>
          <p:nvPr>
            <p:ph type="title"/>
          </p:nvPr>
        </p:nvSpPr>
        <p:spPr>
          <a:prstGeom prst="rect">
            <a:avLst/>
          </a:prstGeom>
        </p:spPr>
        <p:txBody>
          <a:bodyPr/>
          <a:lstStyle>
            <a:lvl1pPr>
              <a:defRPr cap="all"/>
            </a:lvl1pPr>
          </a:lstStyle>
          <a:p>
            <a:r>
              <a:t>Pause</a:t>
            </a:r>
          </a:p>
        </p:txBody>
      </p:sp>
      <p:grpSp>
        <p:nvGrpSpPr>
          <p:cNvPr id="2725" name="Group"/>
          <p:cNvGrpSpPr/>
          <p:nvPr/>
        </p:nvGrpSpPr>
        <p:grpSpPr>
          <a:xfrm>
            <a:off x="21894392" y="538035"/>
            <a:ext cx="1919306" cy="1776796"/>
            <a:chOff x="0" y="0"/>
            <a:chExt cx="1919305" cy="1776795"/>
          </a:xfrm>
        </p:grpSpPr>
        <p:sp>
          <p:nvSpPr>
            <p:cNvPr id="2719"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2724" name="Group"/>
            <p:cNvGrpSpPr/>
            <p:nvPr/>
          </p:nvGrpSpPr>
          <p:grpSpPr>
            <a:xfrm>
              <a:off x="127609" y="56353"/>
              <a:ext cx="1664087" cy="1664088"/>
              <a:chOff x="0" y="0"/>
              <a:chExt cx="1664086" cy="1664086"/>
            </a:xfrm>
          </p:grpSpPr>
          <p:grpSp>
            <p:nvGrpSpPr>
              <p:cNvPr id="2722" name="Group"/>
              <p:cNvGrpSpPr/>
              <p:nvPr/>
            </p:nvGrpSpPr>
            <p:grpSpPr>
              <a:xfrm>
                <a:off x="0" y="0"/>
                <a:ext cx="1664087" cy="1664087"/>
                <a:chOff x="0" y="0"/>
                <a:chExt cx="1664086" cy="1664086"/>
              </a:xfrm>
            </p:grpSpPr>
            <p:pic>
              <p:nvPicPr>
                <p:cNvPr id="2720" name="Image" descr="Image"/>
                <p:cNvPicPr>
                  <a:picLocks noChangeAspect="1"/>
                </p:cNvPicPr>
                <p:nvPr/>
              </p:nvPicPr>
              <p:blipFill>
                <a:blip r:embed="rId3">
                  <a:extLst/>
                </a:blip>
                <a:stretch>
                  <a:fillRect/>
                </a:stretch>
              </p:blipFill>
              <p:spPr>
                <a:xfrm>
                  <a:off x="0" y="0"/>
                  <a:ext cx="1664087" cy="1664087"/>
                </a:xfrm>
                <a:prstGeom prst="rect">
                  <a:avLst/>
                </a:prstGeom>
                <a:ln w="12700" cap="flat">
                  <a:noFill/>
                  <a:miter lim="400000"/>
                </a:ln>
                <a:effectLst/>
              </p:spPr>
            </p:pic>
            <p:sp>
              <p:nvSpPr>
                <p:cNvPr id="2721"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2723"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pic>
        <p:nvPicPr>
          <p:cNvPr id="2726" name="Capture d’écran 2016-04-19 à 15.38.06.png" descr="Capture d’écran 2016-04-19 à 15.38.06.png">
            <a:hlinkClick r:id="rId4" action="ppaction://hlinksldjump"/>
          </p:cNvPr>
          <p:cNvPicPr>
            <a:picLocks noChangeAspect="1"/>
          </p:cNvPicPr>
          <p:nvPr/>
        </p:nvPicPr>
        <p:blipFill>
          <a:blip r:embed="rId5">
            <a:extLst/>
          </a:blip>
          <a:srcRect l="7586" t="7802" r="16566" b="15775"/>
          <a:stretch>
            <a:fillRect/>
          </a:stretch>
        </p:blipFill>
        <p:spPr>
          <a:xfrm>
            <a:off x="22998902" y="11690691"/>
            <a:ext cx="1002597" cy="98213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0" name="Wrap up"/>
          <p:cNvSpPr txBox="1">
            <a:spLocks noGrp="1"/>
          </p:cNvSpPr>
          <p:nvPr>
            <p:ph type="title"/>
          </p:nvPr>
        </p:nvSpPr>
        <p:spPr>
          <a:prstGeom prst="rect">
            <a:avLst/>
          </a:prstGeom>
        </p:spPr>
        <p:txBody>
          <a:bodyPr/>
          <a:lstStyle>
            <a:lvl1pPr defTabSz="788669">
              <a:defRPr sz="10752"/>
            </a:lvl1pPr>
          </a:lstStyle>
          <a:p>
            <a:r>
              <a:t>Wrap up</a:t>
            </a:r>
          </a:p>
        </p:txBody>
      </p:sp>
    </p:spTree>
  </p:cSld>
  <p:clrMapOvr>
    <a:masterClrMapping/>
  </p:clrMapOvr>
  <p:transition spd="med"/>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2" name="Une culture réseaux rafraîchie"/>
          <p:cNvSpPr txBox="1">
            <a:spLocks noGrp="1"/>
          </p:cNvSpPr>
          <p:nvPr>
            <p:ph type="title"/>
          </p:nvPr>
        </p:nvSpPr>
        <p:spPr>
          <a:prstGeom prst="rect">
            <a:avLst/>
          </a:prstGeom>
        </p:spPr>
        <p:txBody>
          <a:bodyPr/>
          <a:lstStyle>
            <a:lvl1pPr defTabSz="731162">
              <a:lnSpc>
                <a:spcPct val="150000"/>
              </a:lnSpc>
              <a:defRPr sz="8544"/>
            </a:lvl1pPr>
          </a:lstStyle>
          <a:p>
            <a:r>
              <a:t>Une culture réseaux rafraîchie</a:t>
            </a:r>
          </a:p>
        </p:txBody>
      </p:sp>
      <p:sp>
        <p:nvSpPr>
          <p:cNvPr id="2733" name="TCP / IP en action…"/>
          <p:cNvSpPr txBox="1">
            <a:spLocks noGrp="1"/>
          </p:cNvSpPr>
          <p:nvPr>
            <p:ph type="body" idx="1"/>
          </p:nvPr>
        </p:nvSpPr>
        <p:spPr>
          <a:xfrm>
            <a:off x="2082614" y="3043023"/>
            <a:ext cx="20674595" cy="9606345"/>
          </a:xfrm>
          <a:prstGeom prst="rect">
            <a:avLst/>
          </a:prstGeom>
        </p:spPr>
        <p:txBody>
          <a:bodyPr anchor="ctr"/>
          <a:lstStyle/>
          <a:p>
            <a:pPr marL="1310105" indent="-1310105">
              <a:lnSpc>
                <a:spcPct val="150000"/>
              </a:lnSpc>
              <a:spcBef>
                <a:spcPts val="0"/>
              </a:spcBef>
              <a:buSzPct val="98000"/>
              <a:buChar char="•"/>
              <a:defRPr sz="9600"/>
            </a:pPr>
            <a:r>
              <a:t>TCP / IP en action</a:t>
            </a:r>
          </a:p>
          <a:p>
            <a:pPr marL="1310105" indent="-1310105">
              <a:lnSpc>
                <a:spcPct val="150000"/>
              </a:lnSpc>
              <a:spcBef>
                <a:spcPts val="0"/>
              </a:spcBef>
              <a:buSzPct val="98000"/>
              <a:buChar char="•"/>
              <a:defRPr sz="9600"/>
            </a:pPr>
            <a:r>
              <a:t>Les types de réseaux</a:t>
            </a:r>
          </a:p>
          <a:p>
            <a:pPr marL="1310105" indent="-1310105">
              <a:lnSpc>
                <a:spcPct val="150000"/>
              </a:lnSpc>
              <a:spcBef>
                <a:spcPts val="0"/>
              </a:spcBef>
              <a:buSzPct val="98000"/>
              <a:buChar char="•"/>
              <a:defRPr sz="9600"/>
            </a:pPr>
            <a:r>
              <a:t>HTTP .*</a:t>
            </a:r>
          </a:p>
        </p:txBody>
      </p:sp>
    </p:spTree>
  </p:cSld>
  <p:clrMapOvr>
    <a:masterClrMapping/>
  </p:clrMapOvr>
  <p:transition spd="med"/>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5" name="MoM…"/>
          <p:cNvSpPr txBox="1">
            <a:spLocks noGrp="1"/>
          </p:cNvSpPr>
          <p:nvPr>
            <p:ph type="body" idx="1"/>
          </p:nvPr>
        </p:nvSpPr>
        <p:spPr>
          <a:xfrm>
            <a:off x="2082614" y="3043023"/>
            <a:ext cx="20674595" cy="9606345"/>
          </a:xfrm>
          <a:prstGeom prst="rect">
            <a:avLst/>
          </a:prstGeom>
        </p:spPr>
        <p:txBody>
          <a:bodyPr anchor="ctr"/>
          <a:lstStyle/>
          <a:p>
            <a:pPr marL="1310105" indent="-1310105">
              <a:lnSpc>
                <a:spcPct val="150000"/>
              </a:lnSpc>
              <a:spcBef>
                <a:spcPts val="0"/>
              </a:spcBef>
              <a:buSzPct val="98000"/>
              <a:buChar char="•"/>
              <a:defRPr sz="9600"/>
            </a:pPr>
            <a:r>
              <a:t>MoM </a:t>
            </a:r>
          </a:p>
          <a:p>
            <a:pPr marL="1310105" indent="-1310105">
              <a:lnSpc>
                <a:spcPct val="150000"/>
              </a:lnSpc>
              <a:spcBef>
                <a:spcPts val="0"/>
              </a:spcBef>
              <a:buSzPct val="98000"/>
              <a:buChar char="•"/>
              <a:defRPr sz="9600"/>
            </a:pPr>
            <a:r>
              <a:t>Techniques de mesures</a:t>
            </a:r>
          </a:p>
          <a:p>
            <a:pPr marL="1310105" indent="-1310105">
              <a:lnSpc>
                <a:spcPct val="150000"/>
              </a:lnSpc>
              <a:spcBef>
                <a:spcPts val="0"/>
              </a:spcBef>
              <a:buSzPct val="98000"/>
              <a:buChar char="•"/>
              <a:defRPr sz="9600"/>
            </a:pPr>
            <a:r>
              <a:t>Outils ligne de commande</a:t>
            </a:r>
          </a:p>
        </p:txBody>
      </p:sp>
      <p:sp>
        <p:nvSpPr>
          <p:cNvPr id="2736" name="Enrichir votre boite à outils"/>
          <p:cNvSpPr txBox="1">
            <a:spLocks noGrp="1"/>
          </p:cNvSpPr>
          <p:nvPr>
            <p:ph type="title"/>
          </p:nvPr>
        </p:nvSpPr>
        <p:spPr>
          <a:prstGeom prst="rect">
            <a:avLst/>
          </a:prstGeom>
        </p:spPr>
        <p:txBody>
          <a:bodyPr/>
          <a:lstStyle>
            <a:lvl1pPr>
              <a:lnSpc>
                <a:spcPct val="150000"/>
              </a:lnSpc>
              <a:defRPr sz="9600"/>
            </a:lvl1pPr>
          </a:lstStyle>
          <a:p>
            <a:r>
              <a:t>Enrichir votre boite à outils</a:t>
            </a:r>
          </a:p>
        </p:txBody>
      </p:sp>
    </p:spTree>
  </p:cSld>
  <p:clrMapOvr>
    <a:masterClrMapping/>
  </p:clrMapOvr>
  <p:transition spd="med"/>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8" name="Un modele mental utile"/>
          <p:cNvSpPr txBox="1">
            <a:spLocks noGrp="1"/>
          </p:cNvSpPr>
          <p:nvPr>
            <p:ph type="title"/>
          </p:nvPr>
        </p:nvSpPr>
        <p:spPr>
          <a:prstGeom prst="rect">
            <a:avLst/>
          </a:prstGeom>
        </p:spPr>
        <p:txBody>
          <a:bodyPr/>
          <a:lstStyle>
            <a:lvl1pPr>
              <a:lnSpc>
                <a:spcPct val="150000"/>
              </a:lnSpc>
              <a:defRPr sz="9600"/>
            </a:lvl1pPr>
          </a:lstStyle>
          <a:p>
            <a:r>
              <a:t>Un modele mental utile</a:t>
            </a:r>
          </a:p>
        </p:txBody>
      </p:sp>
      <p:sp>
        <p:nvSpPr>
          <p:cNvPr id="2739" name="L’impact latence / bande passante…"/>
          <p:cNvSpPr txBox="1">
            <a:spLocks noGrp="1"/>
          </p:cNvSpPr>
          <p:nvPr>
            <p:ph type="body" idx="1"/>
          </p:nvPr>
        </p:nvSpPr>
        <p:spPr>
          <a:xfrm>
            <a:off x="2082614" y="3043023"/>
            <a:ext cx="20674595" cy="9606345"/>
          </a:xfrm>
          <a:prstGeom prst="rect">
            <a:avLst/>
          </a:prstGeom>
        </p:spPr>
        <p:txBody>
          <a:bodyPr anchor="ctr"/>
          <a:lstStyle/>
          <a:p>
            <a:pPr marL="1310105" indent="-1310105">
              <a:lnSpc>
                <a:spcPct val="150000"/>
              </a:lnSpc>
              <a:spcBef>
                <a:spcPts val="0"/>
              </a:spcBef>
              <a:buSzPct val="98000"/>
              <a:buChar char="•"/>
              <a:defRPr sz="9600"/>
            </a:pPr>
            <a:r>
              <a:t>L’impact latence / bande passante</a:t>
            </a:r>
          </a:p>
          <a:p>
            <a:pPr marL="1310105" indent="-1310105">
              <a:lnSpc>
                <a:spcPct val="150000"/>
              </a:lnSpc>
              <a:spcBef>
                <a:spcPts val="0"/>
              </a:spcBef>
              <a:buSzPct val="98000"/>
              <a:buChar char="•"/>
              <a:defRPr sz="9600"/>
            </a:pPr>
            <a:r>
              <a:t>Connecté mais non…</a:t>
            </a:r>
          </a:p>
        </p:txBody>
      </p:sp>
    </p:spTree>
  </p:cSld>
  <p:clrMapOvr>
    <a:masterClrMapping/>
  </p:clrMapOvr>
  <p:transition spd="med"/>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1" name="En parlant de modèle mental…"/>
          <p:cNvSpPr txBox="1">
            <a:spLocks noGrp="1"/>
          </p:cNvSpPr>
          <p:nvPr>
            <p:ph type="title"/>
          </p:nvPr>
        </p:nvSpPr>
        <p:spPr>
          <a:prstGeom prst="rect">
            <a:avLst/>
          </a:prstGeom>
        </p:spPr>
        <p:txBody>
          <a:bodyPr/>
          <a:lstStyle>
            <a:lvl1pPr>
              <a:lnSpc>
                <a:spcPct val="150000"/>
              </a:lnSpc>
              <a:defRPr sz="9600"/>
            </a:lvl1pPr>
          </a:lstStyle>
          <a:p>
            <a:r>
              <a:t>En parlant de modèle mental…</a:t>
            </a:r>
          </a:p>
        </p:txBody>
      </p:sp>
    </p:spTree>
  </p:cSld>
  <p:clrMapOvr>
    <a:masterClrMapping/>
  </p:clrMapOvr>
  <p:transition spd="med"/>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3" name="8 FALLACIES OF…"/>
          <p:cNvSpPr txBox="1">
            <a:spLocks noGrp="1"/>
          </p:cNvSpPr>
          <p:nvPr>
            <p:ph type="title"/>
          </p:nvPr>
        </p:nvSpPr>
        <p:spPr>
          <a:prstGeom prst="rect">
            <a:avLst/>
          </a:prstGeom>
        </p:spPr>
        <p:txBody>
          <a:bodyPr/>
          <a:lstStyle/>
          <a:p>
            <a:r>
              <a:t>8 FALLACIES OF</a:t>
            </a:r>
          </a:p>
          <a:p>
            <a:r>
              <a:t>DISTRIBUTED SYSTEMS</a:t>
            </a:r>
          </a:p>
        </p:txBody>
      </p:sp>
      <p:sp>
        <p:nvSpPr>
          <p:cNvPr id="2744" name="Deutsch &amp; Gosling"/>
          <p:cNvSpPr txBox="1">
            <a:spLocks noGrp="1"/>
          </p:cNvSpPr>
          <p:nvPr>
            <p:ph type="body" sz="quarter" idx="1"/>
          </p:nvPr>
        </p:nvSpPr>
        <p:spPr>
          <a:xfrm>
            <a:off x="7349039" y="9440350"/>
            <a:ext cx="9668062" cy="998634"/>
          </a:xfrm>
          <a:prstGeom prst="rect">
            <a:avLst/>
          </a:prstGeom>
        </p:spPr>
        <p:txBody>
          <a:bodyPr>
            <a:normAutofit lnSpcReduction="10000"/>
          </a:bodyPr>
          <a:lstStyle>
            <a:lvl1pPr defTabSz="418980">
              <a:defRPr sz="5712" b="1"/>
            </a:lvl1pPr>
          </a:lstStyle>
          <a:p>
            <a:r>
              <a:t>Deutsch &amp; Gosling</a:t>
            </a:r>
          </a:p>
        </p:txBody>
      </p:sp>
    </p:spTree>
  </p:cSld>
  <p:clrMapOvr>
    <a:masterClrMapping/>
  </p:clrMapOvr>
  <p:transition spd="med"/>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6" name="pasted-image-1559.jp2" descr="pasted-image-1559.jp2"/>
          <p:cNvPicPr>
            <a:picLocks noGrp="1" noChangeAspect="1"/>
          </p:cNvPicPr>
          <p:nvPr>
            <p:ph type="pic" idx="14"/>
          </p:nvPr>
        </p:nvPicPr>
        <p:blipFill>
          <a:blip r:embed="rId2">
            <a:extLst/>
          </a:blip>
          <a:srcRect l="983" r="983"/>
          <a:stretch>
            <a:fillRect/>
          </a:stretch>
        </p:blipFill>
        <p:spPr>
          <a:xfrm>
            <a:off x="12296802" y="887644"/>
            <a:ext cx="8509042" cy="11572971"/>
          </a:xfrm>
          <a:prstGeom prst="rect">
            <a:avLst/>
          </a:prstGeom>
        </p:spPr>
      </p:pic>
      <p:pic>
        <p:nvPicPr>
          <p:cNvPr id="2747" name="Image" descr="Image"/>
          <p:cNvPicPr>
            <a:picLocks noGrp="1" noChangeAspect="1"/>
          </p:cNvPicPr>
          <p:nvPr>
            <p:ph type="pic" idx="15"/>
          </p:nvPr>
        </p:nvPicPr>
        <p:blipFill>
          <a:blip r:embed="rId3">
            <a:extLst/>
          </a:blip>
          <a:srcRect l="13664" r="13664"/>
          <a:stretch>
            <a:fillRect/>
          </a:stretch>
        </p:blipFill>
        <p:spPr>
          <a:prstGeom prst="rect">
            <a:avLst/>
          </a:prstGeom>
        </p:spPr>
      </p:pic>
      <p:pic>
        <p:nvPicPr>
          <p:cNvPr id="2748" name="pasted-image-1627.jp2" descr="pasted-image-1627.jp2"/>
          <p:cNvPicPr>
            <a:picLocks noChangeAspect="1"/>
          </p:cNvPicPr>
          <p:nvPr/>
        </p:nvPicPr>
        <p:blipFill>
          <a:blip r:embed="rId4">
            <a:extLst/>
          </a:blip>
          <a:srcRect l="28481" r="28481"/>
          <a:stretch>
            <a:fillRect/>
          </a:stretch>
        </p:blipFill>
        <p:spPr>
          <a:xfrm>
            <a:off x="4387453" y="892968"/>
            <a:ext cx="7500938" cy="11572876"/>
          </a:xfrm>
          <a:prstGeom prst="rect">
            <a:avLst/>
          </a:prstGeom>
          <a:ln w="12700">
            <a:miter lim="400000"/>
          </a:ln>
        </p:spPr>
      </p:pic>
      <p:pic>
        <p:nvPicPr>
          <p:cNvPr id="2749" name="Image" descr="Image"/>
          <p:cNvPicPr>
            <a:picLocks noChangeAspect="1"/>
          </p:cNvPicPr>
          <p:nvPr/>
        </p:nvPicPr>
        <p:blipFill>
          <a:blip r:embed="rId5">
            <a:extLst/>
          </a:blip>
          <a:srcRect l="4353" r="9852"/>
          <a:stretch>
            <a:fillRect/>
          </a:stretch>
        </p:blipFill>
        <p:spPr>
          <a:xfrm>
            <a:off x="12296802" y="887644"/>
            <a:ext cx="8509042" cy="1157297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2748"/>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2" nodeType="afterEffect">
                                  <p:stCondLst>
                                    <p:cond delay="0"/>
                                  </p:stCondLst>
                                  <p:iterate>
                                    <p:tmAbs val="0"/>
                                  </p:iterate>
                                  <p:childTnLst>
                                    <p:set>
                                      <p:cBhvr>
                                        <p:cTn id="9" fill="hold">
                                          <p:stCondLst>
                                            <p:cond delay="0"/>
                                          </p:stCondLst>
                                        </p:cTn>
                                        <p:tgtEl>
                                          <p:spTgt spid="27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8" grpId="1" animBg="1" advAuto="0"/>
      <p:bldP spid="2749" grpId="2" animBg="1" advAuto="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1" name="Peter Deutsch &amp;…"/>
          <p:cNvSpPr txBox="1">
            <a:spLocks noGrp="1"/>
          </p:cNvSpPr>
          <p:nvPr>
            <p:ph type="body" sz="quarter" idx="1"/>
          </p:nvPr>
        </p:nvSpPr>
        <p:spPr>
          <a:prstGeom prst="rect">
            <a:avLst/>
          </a:prstGeom>
        </p:spPr>
        <p:txBody>
          <a:bodyPr/>
          <a:lstStyle/>
          <a:p>
            <a:pPr algn="ctr" defTabSz="649009">
              <a:defRPr sz="8848" b="0">
                <a:solidFill>
                  <a:srgbClr val="FFFFFF"/>
                </a:solidFill>
              </a:defRPr>
            </a:pPr>
            <a:r>
              <a:rPr b="1">
                <a:solidFill>
                  <a:srgbClr val="C11E53"/>
                </a:solidFill>
              </a:rPr>
              <a:t>Peter</a:t>
            </a:r>
            <a:r>
              <a:t> Deutsch &amp;</a:t>
            </a:r>
          </a:p>
          <a:p>
            <a:pPr algn="ctr" defTabSz="649009">
              <a:defRPr sz="8848" b="0">
                <a:solidFill>
                  <a:srgbClr val="FFFFFF"/>
                </a:solidFill>
              </a:defRPr>
            </a:pPr>
            <a:r>
              <a:t> </a:t>
            </a:r>
            <a:r>
              <a:rPr b="1">
                <a:solidFill>
                  <a:srgbClr val="C11E53"/>
                </a:solidFill>
              </a:rPr>
              <a:t>James</a:t>
            </a:r>
            <a:r>
              <a:t> Gosling</a:t>
            </a:r>
          </a:p>
        </p:txBody>
      </p:sp>
      <p:sp>
        <p:nvSpPr>
          <p:cNvPr id="2752" name="8 FALLACIES OF…"/>
          <p:cNvSpPr txBox="1">
            <a:spLocks noGrp="1"/>
          </p:cNvSpPr>
          <p:nvPr>
            <p:ph type="title"/>
          </p:nvPr>
        </p:nvSpPr>
        <p:spPr>
          <a:xfrm>
            <a:off x="2366919" y="3483933"/>
            <a:ext cx="19632303" cy="3813679"/>
          </a:xfrm>
          <a:prstGeom prst="rect">
            <a:avLst/>
          </a:prstGeom>
        </p:spPr>
        <p:txBody>
          <a:bodyPr/>
          <a:lstStyle/>
          <a:p>
            <a:r>
              <a:t>8 FALLACIES OF</a:t>
            </a:r>
          </a:p>
          <a:p>
            <a:r>
              <a:t>DISTRIBUTED SYSTEMS</a:t>
            </a:r>
          </a:p>
        </p:txBody>
      </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 name="8 FALLACIES OF…"/>
          <p:cNvSpPr txBox="1">
            <a:spLocks noGrp="1"/>
          </p:cNvSpPr>
          <p:nvPr>
            <p:ph type="title"/>
          </p:nvPr>
        </p:nvSpPr>
        <p:spPr>
          <a:prstGeom prst="rect">
            <a:avLst/>
          </a:prstGeom>
        </p:spPr>
        <p:txBody>
          <a:bodyPr>
            <a:normAutofit fontScale="90000"/>
          </a:bodyPr>
          <a:lstStyle/>
          <a:p>
            <a:pPr defTabSz="698301">
              <a:defRPr sz="9520" b="1"/>
            </a:pPr>
            <a:r>
              <a:t>8 FALLACIES OF</a:t>
            </a:r>
          </a:p>
          <a:p>
            <a:pPr defTabSz="698301">
              <a:defRPr sz="9520" b="1"/>
            </a:pPr>
            <a:r>
              <a:t>DISTRIBUTED SYSTEMS</a:t>
            </a:r>
          </a:p>
        </p:txBody>
      </p:sp>
      <p:sp>
        <p:nvSpPr>
          <p:cNvPr id="2755" name="The network is reliable.…"/>
          <p:cNvSpPr txBox="1">
            <a:spLocks noGrp="1"/>
          </p:cNvSpPr>
          <p:nvPr>
            <p:ph type="body" sz="half" idx="1"/>
          </p:nvPr>
        </p:nvSpPr>
        <p:spPr>
          <a:xfrm>
            <a:off x="7393461" y="3735162"/>
            <a:ext cx="9597079" cy="8840392"/>
          </a:xfrm>
          <a:prstGeom prst="rect">
            <a:avLst/>
          </a:prstGeom>
        </p:spPr>
        <p:txBody>
          <a:bodyPr lIns="0" tIns="0" rIns="0" bIns="0"/>
          <a:lstStyle/>
          <a:p>
            <a:pPr marL="834189" indent="-834189">
              <a:spcBef>
                <a:spcPts val="2000"/>
              </a:spcBef>
              <a:buSzPct val="100000"/>
              <a:buAutoNum type="arabicPeriod"/>
              <a:defRPr b="1"/>
            </a:pPr>
            <a:r>
              <a:t>The network is reliable.</a:t>
            </a:r>
          </a:p>
          <a:p>
            <a:pPr marL="834189" indent="-834189">
              <a:spcBef>
                <a:spcPts val="2000"/>
              </a:spcBef>
              <a:buSzPct val="100000"/>
              <a:buAutoNum type="arabicPeriod"/>
              <a:defRPr b="1"/>
            </a:pPr>
            <a:r>
              <a:t>Latency is zero.</a:t>
            </a:r>
          </a:p>
          <a:p>
            <a:pPr marL="834189" indent="-834189">
              <a:spcBef>
                <a:spcPts val="2000"/>
              </a:spcBef>
              <a:buSzPct val="100000"/>
              <a:buAutoNum type="arabicPeriod"/>
              <a:defRPr b="1"/>
            </a:pPr>
            <a:r>
              <a:t>Bandwidth is infinite.</a:t>
            </a:r>
          </a:p>
          <a:p>
            <a:pPr marL="834189" indent="-834189">
              <a:spcBef>
                <a:spcPts val="2000"/>
              </a:spcBef>
              <a:buSzPct val="100000"/>
              <a:buAutoNum type="arabicPeriod"/>
            </a:pPr>
            <a:r>
              <a:t>The network is secure.</a:t>
            </a:r>
          </a:p>
          <a:p>
            <a:pPr marL="834189" indent="-834189">
              <a:spcBef>
                <a:spcPts val="2000"/>
              </a:spcBef>
              <a:buSzPct val="100000"/>
              <a:buAutoNum type="arabicPeriod"/>
            </a:pPr>
            <a:r>
              <a:t>Topology doesn't change.</a:t>
            </a:r>
          </a:p>
          <a:p>
            <a:pPr marL="834189" indent="-834189">
              <a:spcBef>
                <a:spcPts val="2000"/>
              </a:spcBef>
              <a:buSzPct val="100000"/>
              <a:buAutoNum type="arabicPeriod"/>
            </a:pPr>
            <a:r>
              <a:t>There is one administrator.</a:t>
            </a:r>
          </a:p>
          <a:p>
            <a:pPr marL="834189" indent="-834189">
              <a:spcBef>
                <a:spcPts val="2000"/>
              </a:spcBef>
              <a:buSzPct val="100000"/>
              <a:buAutoNum type="arabicPeriod"/>
            </a:pPr>
            <a:r>
              <a:t>Transport cost is zero.</a:t>
            </a:r>
          </a:p>
          <a:p>
            <a:pPr marL="834189" indent="-834189">
              <a:spcBef>
                <a:spcPts val="2000"/>
              </a:spcBef>
              <a:buSzPct val="100000"/>
              <a:buAutoNum type="arabicPeriod"/>
            </a:pPr>
            <a:r>
              <a:t>The network is homogeneous.</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2" name="Histogramme percentiles temps de réponses des services…"/>
          <p:cNvSpPr txBox="1">
            <a:spLocks noGrp="1"/>
          </p:cNvSpPr>
          <p:nvPr>
            <p:ph type="body" idx="1"/>
          </p:nvPr>
        </p:nvSpPr>
        <p:spPr>
          <a:prstGeom prst="rect">
            <a:avLst/>
          </a:prstGeom>
        </p:spPr>
        <p:txBody>
          <a:bodyPr anchor="ctr"/>
          <a:lstStyle/>
          <a:p>
            <a:pPr algn="ctr">
              <a:defRPr sz="6000"/>
            </a:pPr>
            <a:r>
              <a:t>Histogramme percentiles temps de réponses des services</a:t>
            </a:r>
          </a:p>
          <a:p>
            <a:pPr algn="ctr">
              <a:defRPr sz="6000"/>
            </a:pPr>
            <a:r>
              <a:t>+ Max load</a:t>
            </a:r>
          </a:p>
          <a:p>
            <a:pPr algn="ctr">
              <a:defRPr sz="6000"/>
            </a:pPr>
            <a:r>
              <a:t>Temps de réponse génération des pages + max load</a:t>
            </a:r>
          </a:p>
        </p:txBody>
      </p:sp>
      <p:sp>
        <p:nvSpPr>
          <p:cNvPr id="423" name="Les résultats (côté back)"/>
          <p:cNvSpPr txBox="1">
            <a:spLocks noGrp="1"/>
          </p:cNvSpPr>
          <p:nvPr>
            <p:ph type="title"/>
          </p:nvPr>
        </p:nvSpPr>
        <p:spPr>
          <a:prstGeom prst="rect">
            <a:avLst/>
          </a:prstGeom>
        </p:spPr>
        <p:txBody>
          <a:bodyPr/>
          <a:lstStyle>
            <a:lvl1pPr defTabSz="772239">
              <a:defRPr sz="10528"/>
            </a:lvl1pPr>
          </a:lstStyle>
          <a:p>
            <a:r>
              <a:t>Les résultats (côté back)</a:t>
            </a: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7" name="8 FALLACIES OF…"/>
          <p:cNvSpPr txBox="1">
            <a:spLocks noGrp="1"/>
          </p:cNvSpPr>
          <p:nvPr>
            <p:ph type="title"/>
          </p:nvPr>
        </p:nvSpPr>
        <p:spPr>
          <a:prstGeom prst="rect">
            <a:avLst/>
          </a:prstGeom>
        </p:spPr>
        <p:txBody>
          <a:bodyPr>
            <a:normAutofit fontScale="90000"/>
          </a:bodyPr>
          <a:lstStyle/>
          <a:p>
            <a:pPr defTabSz="698301">
              <a:defRPr sz="9520" b="1"/>
            </a:pPr>
            <a:r>
              <a:t>8 FALLACIES OF</a:t>
            </a:r>
          </a:p>
          <a:p>
            <a:pPr defTabSz="698301">
              <a:defRPr sz="9520" b="1"/>
            </a:pPr>
            <a:r>
              <a:t>DISTRIBUTED SYSTEMS</a:t>
            </a:r>
          </a:p>
        </p:txBody>
      </p:sp>
      <p:sp>
        <p:nvSpPr>
          <p:cNvPr id="2758" name="The network is reliable.…"/>
          <p:cNvSpPr txBox="1">
            <a:spLocks noGrp="1"/>
          </p:cNvSpPr>
          <p:nvPr>
            <p:ph type="body" sz="half" idx="1"/>
          </p:nvPr>
        </p:nvSpPr>
        <p:spPr>
          <a:xfrm>
            <a:off x="7393461" y="3735162"/>
            <a:ext cx="9597079" cy="8840392"/>
          </a:xfrm>
          <a:prstGeom prst="rect">
            <a:avLst/>
          </a:prstGeom>
        </p:spPr>
        <p:txBody>
          <a:bodyPr lIns="0" tIns="0" rIns="0" bIns="0"/>
          <a:lstStyle/>
          <a:p>
            <a:pPr marL="834189" indent="-834189">
              <a:spcBef>
                <a:spcPts val="2000"/>
              </a:spcBef>
              <a:buSzPct val="100000"/>
              <a:buAutoNum type="arabicPeriod"/>
              <a:defRPr b="1">
                <a:solidFill>
                  <a:srgbClr val="E8A432"/>
                </a:solidFill>
              </a:defRPr>
            </a:pPr>
            <a:r>
              <a:t>The network is reliable.</a:t>
            </a:r>
          </a:p>
          <a:p>
            <a:pPr marL="834189" indent="-834189">
              <a:spcBef>
                <a:spcPts val="2000"/>
              </a:spcBef>
              <a:buSzPct val="100000"/>
              <a:buAutoNum type="arabicPeriod"/>
              <a:defRPr b="1">
                <a:solidFill>
                  <a:srgbClr val="E8A432"/>
                </a:solidFill>
              </a:defRPr>
            </a:pPr>
            <a:r>
              <a:t>Latency is zero.</a:t>
            </a:r>
          </a:p>
          <a:p>
            <a:pPr marL="834189" indent="-834189">
              <a:spcBef>
                <a:spcPts val="2000"/>
              </a:spcBef>
              <a:buSzPct val="100000"/>
              <a:buAutoNum type="arabicPeriod"/>
              <a:defRPr b="1">
                <a:solidFill>
                  <a:srgbClr val="E8A432"/>
                </a:solidFill>
              </a:defRPr>
            </a:pPr>
            <a:r>
              <a:t>Bandwidth is infinite.</a:t>
            </a:r>
          </a:p>
          <a:p>
            <a:pPr marL="834189" indent="-834189">
              <a:spcBef>
                <a:spcPts val="2000"/>
              </a:spcBef>
              <a:buSzPct val="100000"/>
              <a:buAutoNum type="arabicPeriod"/>
            </a:pPr>
            <a:r>
              <a:t>The network is secure.</a:t>
            </a:r>
          </a:p>
          <a:p>
            <a:pPr marL="834189" indent="-834189">
              <a:spcBef>
                <a:spcPts val="2000"/>
              </a:spcBef>
              <a:buSzPct val="100000"/>
              <a:buAutoNum type="arabicPeriod"/>
              <a:defRPr>
                <a:solidFill>
                  <a:srgbClr val="A599AA"/>
                </a:solidFill>
              </a:defRPr>
            </a:pPr>
            <a:r>
              <a:t>Topology doesn't change.</a:t>
            </a:r>
          </a:p>
          <a:p>
            <a:pPr marL="834189" indent="-834189">
              <a:spcBef>
                <a:spcPts val="2000"/>
              </a:spcBef>
              <a:buSzPct val="100000"/>
              <a:buAutoNum type="arabicPeriod"/>
              <a:defRPr>
                <a:solidFill>
                  <a:srgbClr val="A599AA"/>
                </a:solidFill>
              </a:defRPr>
            </a:pPr>
            <a:r>
              <a:t>There is one administrator.</a:t>
            </a:r>
          </a:p>
          <a:p>
            <a:pPr marL="834189" indent="-834189">
              <a:spcBef>
                <a:spcPts val="2000"/>
              </a:spcBef>
              <a:buSzPct val="100000"/>
              <a:buAutoNum type="arabicPeriod"/>
              <a:defRPr>
                <a:solidFill>
                  <a:srgbClr val="A599AA"/>
                </a:solidFill>
              </a:defRPr>
            </a:pPr>
            <a:r>
              <a:t>Transport cost is zero.</a:t>
            </a:r>
          </a:p>
          <a:p>
            <a:pPr marL="834189" indent="-834189">
              <a:spcBef>
                <a:spcPts val="2000"/>
              </a:spcBef>
              <a:buSzPct val="100000"/>
              <a:buAutoNum type="arabicPeriod"/>
            </a:pPr>
            <a:r>
              <a:t>The network is homogeneous.</a:t>
            </a:r>
          </a:p>
        </p:txBody>
      </p:sp>
    </p:spTree>
  </p:cSld>
  <p:clrMapOvr>
    <a:masterClrMapping/>
  </p:clrMapOvr>
  <p:transition spd="med"/>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0" name="Merci !"/>
          <p:cNvSpPr txBox="1">
            <a:spLocks noGrp="1"/>
          </p:cNvSpPr>
          <p:nvPr>
            <p:ph type="title"/>
          </p:nvPr>
        </p:nvSpPr>
        <p:spPr>
          <a:prstGeom prst="rect">
            <a:avLst/>
          </a:prstGeom>
        </p:spPr>
        <p:txBody>
          <a:bodyPr/>
          <a:lstStyle>
            <a:lvl1pPr defTabSz="788669">
              <a:defRPr sz="10752"/>
            </a:lvl1pPr>
          </a:lstStyle>
          <a:p>
            <a:r>
              <a:t>Merci !</a:t>
            </a:r>
          </a:p>
        </p:txBody>
      </p:sp>
    </p:spTree>
  </p:cSld>
  <p:clrMapOvr>
    <a:masterClrMapping/>
  </p:clrMapOvr>
  <p:transition spd="med"/>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2" name="Adresse:port"/>
          <p:cNvSpPr txBox="1">
            <a:spLocks noGrp="1"/>
          </p:cNvSpPr>
          <p:nvPr>
            <p:ph type="title"/>
          </p:nvPr>
        </p:nvSpPr>
        <p:spPr>
          <a:prstGeom prst="rect">
            <a:avLst/>
          </a:prstGeom>
        </p:spPr>
        <p:txBody>
          <a:bodyPr/>
          <a:lstStyle/>
          <a:p>
            <a:r>
              <a:t>Adresse:port</a:t>
            </a:r>
          </a:p>
        </p:txBody>
      </p:sp>
      <p:sp>
        <p:nvSpPr>
          <p:cNvPr id="2763" name="Adresse = adresse postale (immeuble)…"/>
          <p:cNvSpPr txBox="1">
            <a:spLocks noGrp="1"/>
          </p:cNvSpPr>
          <p:nvPr>
            <p:ph type="body" idx="1"/>
          </p:nvPr>
        </p:nvSpPr>
        <p:spPr>
          <a:prstGeom prst="rect">
            <a:avLst/>
          </a:prstGeom>
        </p:spPr>
        <p:txBody>
          <a:bodyPr/>
          <a:lstStyle/>
          <a:p>
            <a:r>
              <a:t>Adresse = adresse postale (immeuble)</a:t>
            </a:r>
          </a:p>
          <a:p>
            <a:r>
              <a:t>Port = n° boîte aux lettres (appartement)</a:t>
            </a:r>
          </a:p>
        </p:txBody>
      </p:sp>
      <p:grpSp>
        <p:nvGrpSpPr>
          <p:cNvPr id="2766" name="Group"/>
          <p:cNvGrpSpPr/>
          <p:nvPr/>
        </p:nvGrpSpPr>
        <p:grpSpPr>
          <a:xfrm>
            <a:off x="21894392" y="538035"/>
            <a:ext cx="1919306" cy="1776796"/>
            <a:chOff x="0" y="0"/>
            <a:chExt cx="1919305" cy="1776795"/>
          </a:xfrm>
        </p:grpSpPr>
        <p:sp>
          <p:nvSpPr>
            <p:cNvPr id="2764"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pic>
          <p:nvPicPr>
            <p:cNvPr id="2765" name="Image" descr="Image"/>
            <p:cNvPicPr>
              <a:picLocks noChangeAspect="1"/>
            </p:cNvPicPr>
            <p:nvPr/>
          </p:nvPicPr>
          <p:blipFill>
            <a:blip r:embed="rId2">
              <a:extLst/>
            </a:blip>
            <a:stretch>
              <a:fillRect/>
            </a:stretch>
          </p:blipFill>
          <p:spPr>
            <a:xfrm>
              <a:off x="127609" y="56354"/>
              <a:ext cx="1664087" cy="1664087"/>
            </a:xfrm>
            <a:prstGeom prst="rect">
              <a:avLst/>
            </a:prstGeom>
            <a:ln w="12700" cap="flat">
              <a:noFill/>
              <a:miter lim="400000"/>
            </a:ln>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archi timing.png" descr="archi timing.png"/>
          <p:cNvPicPr>
            <a:picLocks noChangeAspect="1"/>
          </p:cNvPicPr>
          <p:nvPr/>
        </p:nvPicPr>
        <p:blipFill>
          <a:blip r:embed="rId3">
            <a:extLst/>
          </a:blip>
          <a:stretch>
            <a:fillRect/>
          </a:stretch>
        </p:blipFill>
        <p:spPr>
          <a:xfrm>
            <a:off x="3689246" y="480935"/>
            <a:ext cx="17005508" cy="1275413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Temps de faire de la spéléologie…"/>
          <p:cNvSpPr txBox="1">
            <a:spLocks noGrp="1"/>
          </p:cNvSpPr>
          <p:nvPr>
            <p:ph type="title"/>
          </p:nvPr>
        </p:nvSpPr>
        <p:spPr>
          <a:prstGeom prst="rect">
            <a:avLst/>
          </a:prstGeom>
        </p:spPr>
        <p:txBody>
          <a:bodyPr/>
          <a:lstStyle/>
          <a:p>
            <a:r>
              <a:t>Temps de faire de la spéléologie…</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HTTP 1.x"/>
          <p:cNvSpPr txBox="1">
            <a:spLocks noGrp="1"/>
          </p:cNvSpPr>
          <p:nvPr>
            <p:ph type="title"/>
          </p:nvPr>
        </p:nvSpPr>
        <p:spPr>
          <a:prstGeom prst="rect">
            <a:avLst/>
          </a:prstGeom>
        </p:spPr>
        <p:txBody>
          <a:bodyPr/>
          <a:lstStyle/>
          <a:p>
            <a:r>
              <a:t>HTTP 1.x</a:t>
            </a:r>
          </a:p>
        </p:txBody>
      </p:sp>
      <p:sp>
        <p:nvSpPr>
          <p:cNvPr id="461" name="Basé sur du texte…"/>
          <p:cNvSpPr txBox="1">
            <a:spLocks noGrp="1"/>
          </p:cNvSpPr>
          <p:nvPr>
            <p:ph type="body" idx="1"/>
          </p:nvPr>
        </p:nvSpPr>
        <p:spPr>
          <a:prstGeom prst="rect">
            <a:avLst/>
          </a:prstGeom>
        </p:spPr>
        <p:txBody>
          <a:bodyPr/>
          <a:lstStyle/>
          <a:p>
            <a:r>
              <a:t>Basé sur du texte</a:t>
            </a:r>
          </a:p>
          <a:p>
            <a:r>
              <a:t>Orienté question réponse</a:t>
            </a:r>
          </a:p>
          <a:p>
            <a:r>
              <a:t>Basé sur TCP/IP</a:t>
            </a:r>
          </a:p>
        </p:txBody>
      </p:sp>
      <p:grpSp>
        <p:nvGrpSpPr>
          <p:cNvPr id="464" name="Group"/>
          <p:cNvGrpSpPr/>
          <p:nvPr/>
        </p:nvGrpSpPr>
        <p:grpSpPr>
          <a:xfrm>
            <a:off x="21894800" y="337459"/>
            <a:ext cx="1919306" cy="1776796"/>
            <a:chOff x="0" y="0"/>
            <a:chExt cx="1919305" cy="1776795"/>
          </a:xfrm>
        </p:grpSpPr>
        <p:sp>
          <p:nvSpPr>
            <p:cNvPr id="462"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pic>
          <p:nvPicPr>
            <p:cNvPr id="463" name="Image" descr="Image"/>
            <p:cNvPicPr>
              <a:picLocks noChangeAspect="1"/>
            </p:cNvPicPr>
            <p:nvPr/>
          </p:nvPicPr>
          <p:blipFill>
            <a:blip r:embed="rId2">
              <a:extLst/>
            </a:blip>
            <a:srcRect t="8496" b="8440"/>
            <a:stretch>
              <a:fillRect/>
            </a:stretch>
          </p:blipFill>
          <p:spPr>
            <a:xfrm>
              <a:off x="188127" y="247621"/>
              <a:ext cx="1542866" cy="1281554"/>
            </a:xfrm>
            <a:custGeom>
              <a:avLst/>
              <a:gdLst/>
              <a:ahLst/>
              <a:cxnLst>
                <a:cxn ang="0">
                  <a:pos x="wd2" y="hd2"/>
                </a:cxn>
                <a:cxn ang="5400000">
                  <a:pos x="wd2" y="hd2"/>
                </a:cxn>
                <a:cxn ang="10800000">
                  <a:pos x="wd2" y="hd2"/>
                </a:cxn>
                <a:cxn ang="16200000">
                  <a:pos x="wd2" y="hd2"/>
                </a:cxn>
              </a:cxnLst>
              <a:rect l="0" t="0" r="r" b="b"/>
              <a:pathLst>
                <a:path w="21600" h="21597" extrusionOk="0">
                  <a:moveTo>
                    <a:pt x="283" y="0"/>
                  </a:moveTo>
                  <a:lnTo>
                    <a:pt x="144" y="161"/>
                  </a:lnTo>
                  <a:lnTo>
                    <a:pt x="0" y="321"/>
                  </a:lnTo>
                  <a:lnTo>
                    <a:pt x="0" y="10788"/>
                  </a:lnTo>
                  <a:lnTo>
                    <a:pt x="0" y="21262"/>
                  </a:lnTo>
                  <a:lnTo>
                    <a:pt x="139" y="21416"/>
                  </a:lnTo>
                  <a:cubicBezTo>
                    <a:pt x="273" y="21568"/>
                    <a:pt x="312" y="21571"/>
                    <a:pt x="2472" y="21590"/>
                  </a:cubicBezTo>
                  <a:cubicBezTo>
                    <a:pt x="3681" y="21600"/>
                    <a:pt x="8416" y="21599"/>
                    <a:pt x="12994" y="21590"/>
                  </a:cubicBezTo>
                  <a:lnTo>
                    <a:pt x="21322" y="21576"/>
                  </a:lnTo>
                  <a:lnTo>
                    <a:pt x="21461" y="21416"/>
                  </a:lnTo>
                  <a:lnTo>
                    <a:pt x="21600" y="21262"/>
                  </a:lnTo>
                  <a:lnTo>
                    <a:pt x="21600" y="10788"/>
                  </a:lnTo>
                  <a:lnTo>
                    <a:pt x="21600" y="321"/>
                  </a:lnTo>
                  <a:lnTo>
                    <a:pt x="21456" y="161"/>
                  </a:lnTo>
                  <a:lnTo>
                    <a:pt x="21311" y="0"/>
                  </a:lnTo>
                  <a:lnTo>
                    <a:pt x="10800" y="0"/>
                  </a:lnTo>
                  <a:lnTo>
                    <a:pt x="283" y="0"/>
                  </a:lnTo>
                  <a:close/>
                  <a:moveTo>
                    <a:pt x="922" y="1050"/>
                  </a:moveTo>
                  <a:lnTo>
                    <a:pt x="10800" y="1050"/>
                  </a:lnTo>
                  <a:lnTo>
                    <a:pt x="20672" y="1050"/>
                  </a:lnTo>
                  <a:lnTo>
                    <a:pt x="20672" y="2662"/>
                  </a:lnTo>
                  <a:lnTo>
                    <a:pt x="20672" y="4274"/>
                  </a:lnTo>
                  <a:lnTo>
                    <a:pt x="10811" y="4294"/>
                  </a:lnTo>
                  <a:cubicBezTo>
                    <a:pt x="2850" y="4308"/>
                    <a:pt x="940" y="4294"/>
                    <a:pt x="917" y="4220"/>
                  </a:cubicBezTo>
                  <a:cubicBezTo>
                    <a:pt x="901" y="4170"/>
                    <a:pt x="897" y="3434"/>
                    <a:pt x="906" y="2588"/>
                  </a:cubicBezTo>
                  <a:lnTo>
                    <a:pt x="922" y="1050"/>
                  </a:lnTo>
                  <a:close/>
                  <a:moveTo>
                    <a:pt x="2261" y="2160"/>
                  </a:moveTo>
                  <a:cubicBezTo>
                    <a:pt x="1907" y="2160"/>
                    <a:pt x="1706" y="2713"/>
                    <a:pt x="1944" y="3030"/>
                  </a:cubicBezTo>
                  <a:cubicBezTo>
                    <a:pt x="2002" y="3107"/>
                    <a:pt x="2122" y="3164"/>
                    <a:pt x="2239" y="3164"/>
                  </a:cubicBezTo>
                  <a:cubicBezTo>
                    <a:pt x="2624" y="3164"/>
                    <a:pt x="2827" y="2628"/>
                    <a:pt x="2561" y="2307"/>
                  </a:cubicBezTo>
                  <a:cubicBezTo>
                    <a:pt x="2495" y="2228"/>
                    <a:pt x="2360" y="2160"/>
                    <a:pt x="2261" y="2160"/>
                  </a:cubicBezTo>
                  <a:close/>
                  <a:moveTo>
                    <a:pt x="4056" y="2160"/>
                  </a:moveTo>
                  <a:cubicBezTo>
                    <a:pt x="3689" y="2160"/>
                    <a:pt x="3494" y="2715"/>
                    <a:pt x="3750" y="3023"/>
                  </a:cubicBezTo>
                  <a:cubicBezTo>
                    <a:pt x="3895" y="3198"/>
                    <a:pt x="4206" y="3206"/>
                    <a:pt x="4356" y="3043"/>
                  </a:cubicBezTo>
                  <a:cubicBezTo>
                    <a:pt x="4612" y="2764"/>
                    <a:pt x="4405" y="2160"/>
                    <a:pt x="4056" y="2160"/>
                  </a:cubicBezTo>
                  <a:close/>
                  <a:moveTo>
                    <a:pt x="5844" y="2160"/>
                  </a:moveTo>
                  <a:cubicBezTo>
                    <a:pt x="5662" y="2160"/>
                    <a:pt x="5411" y="2418"/>
                    <a:pt x="5411" y="2608"/>
                  </a:cubicBezTo>
                  <a:cubicBezTo>
                    <a:pt x="5411" y="2766"/>
                    <a:pt x="5522" y="3034"/>
                    <a:pt x="5617" y="3110"/>
                  </a:cubicBezTo>
                  <a:cubicBezTo>
                    <a:pt x="5747" y="3215"/>
                    <a:pt x="6053" y="3161"/>
                    <a:pt x="6161" y="3016"/>
                  </a:cubicBezTo>
                  <a:cubicBezTo>
                    <a:pt x="6406" y="2690"/>
                    <a:pt x="6209" y="2160"/>
                    <a:pt x="5844" y="2160"/>
                  </a:cubicBezTo>
                  <a:close/>
                  <a:moveTo>
                    <a:pt x="922" y="5417"/>
                  </a:moveTo>
                  <a:lnTo>
                    <a:pt x="10800" y="5417"/>
                  </a:lnTo>
                  <a:lnTo>
                    <a:pt x="20672" y="5417"/>
                  </a:lnTo>
                  <a:lnTo>
                    <a:pt x="20672" y="12975"/>
                  </a:lnTo>
                  <a:lnTo>
                    <a:pt x="20672" y="20533"/>
                  </a:lnTo>
                  <a:lnTo>
                    <a:pt x="10811" y="20553"/>
                  </a:lnTo>
                  <a:cubicBezTo>
                    <a:pt x="2952" y="20567"/>
                    <a:pt x="945" y="20551"/>
                    <a:pt x="922" y="20479"/>
                  </a:cubicBezTo>
                  <a:cubicBezTo>
                    <a:pt x="907" y="20430"/>
                    <a:pt x="897" y="17018"/>
                    <a:pt x="906" y="12902"/>
                  </a:cubicBezTo>
                  <a:lnTo>
                    <a:pt x="922" y="5417"/>
                  </a:lnTo>
                  <a:close/>
                  <a:moveTo>
                    <a:pt x="15600" y="11470"/>
                  </a:moveTo>
                  <a:lnTo>
                    <a:pt x="15556" y="11704"/>
                  </a:lnTo>
                  <a:cubicBezTo>
                    <a:pt x="15532" y="11832"/>
                    <a:pt x="15442" y="12212"/>
                    <a:pt x="15350" y="12547"/>
                  </a:cubicBezTo>
                  <a:cubicBezTo>
                    <a:pt x="15258" y="12882"/>
                    <a:pt x="15006" y="13833"/>
                    <a:pt x="14789" y="14661"/>
                  </a:cubicBezTo>
                  <a:cubicBezTo>
                    <a:pt x="14572" y="15488"/>
                    <a:pt x="14368" y="16251"/>
                    <a:pt x="14339" y="16359"/>
                  </a:cubicBezTo>
                  <a:lnTo>
                    <a:pt x="14283" y="16560"/>
                  </a:lnTo>
                  <a:lnTo>
                    <a:pt x="14639" y="16560"/>
                  </a:lnTo>
                  <a:cubicBezTo>
                    <a:pt x="14972" y="16560"/>
                    <a:pt x="15002" y="16544"/>
                    <a:pt x="15061" y="16359"/>
                  </a:cubicBezTo>
                  <a:cubicBezTo>
                    <a:pt x="15096" y="16251"/>
                    <a:pt x="15394" y="15151"/>
                    <a:pt x="15722" y="13912"/>
                  </a:cubicBezTo>
                  <a:cubicBezTo>
                    <a:pt x="16041" y="12709"/>
                    <a:pt x="16297" y="11737"/>
                    <a:pt x="16328" y="11631"/>
                  </a:cubicBezTo>
                  <a:cubicBezTo>
                    <a:pt x="16329" y="11628"/>
                    <a:pt x="16344" y="11565"/>
                    <a:pt x="16344" y="11564"/>
                  </a:cubicBezTo>
                  <a:cubicBezTo>
                    <a:pt x="16366" y="11496"/>
                    <a:pt x="16274" y="11470"/>
                    <a:pt x="15983" y="11470"/>
                  </a:cubicBezTo>
                  <a:lnTo>
                    <a:pt x="15600" y="11470"/>
                  </a:lnTo>
                  <a:close/>
                  <a:moveTo>
                    <a:pt x="18494" y="11484"/>
                  </a:moveTo>
                  <a:cubicBezTo>
                    <a:pt x="18161" y="11503"/>
                    <a:pt x="18124" y="11522"/>
                    <a:pt x="18083" y="11684"/>
                  </a:cubicBezTo>
                  <a:cubicBezTo>
                    <a:pt x="18038" y="11864"/>
                    <a:pt x="17871" y="12489"/>
                    <a:pt x="17200" y="15022"/>
                  </a:cubicBezTo>
                  <a:cubicBezTo>
                    <a:pt x="17001" y="15774"/>
                    <a:pt x="16839" y="16428"/>
                    <a:pt x="16839" y="16473"/>
                  </a:cubicBezTo>
                  <a:cubicBezTo>
                    <a:pt x="16839" y="16526"/>
                    <a:pt x="16963" y="16560"/>
                    <a:pt x="17183" y="16560"/>
                  </a:cubicBezTo>
                  <a:lnTo>
                    <a:pt x="17528" y="16560"/>
                  </a:lnTo>
                  <a:lnTo>
                    <a:pt x="17639" y="16145"/>
                  </a:lnTo>
                  <a:lnTo>
                    <a:pt x="17817" y="15463"/>
                  </a:lnTo>
                  <a:cubicBezTo>
                    <a:pt x="18104" y="14378"/>
                    <a:pt x="18314" y="13575"/>
                    <a:pt x="18672" y="12239"/>
                  </a:cubicBezTo>
                  <a:cubicBezTo>
                    <a:pt x="18775" y="11856"/>
                    <a:pt x="18861" y="11525"/>
                    <a:pt x="18861" y="11504"/>
                  </a:cubicBezTo>
                  <a:cubicBezTo>
                    <a:pt x="18861" y="11493"/>
                    <a:pt x="18817" y="11487"/>
                    <a:pt x="18750" y="11484"/>
                  </a:cubicBezTo>
                  <a:cubicBezTo>
                    <a:pt x="18683" y="11480"/>
                    <a:pt x="18595" y="11478"/>
                    <a:pt x="18494" y="11484"/>
                  </a:cubicBezTo>
                  <a:close/>
                  <a:moveTo>
                    <a:pt x="2739" y="11617"/>
                  </a:moveTo>
                  <a:lnTo>
                    <a:pt x="2739" y="14052"/>
                  </a:lnTo>
                  <a:lnTo>
                    <a:pt x="2739" y="16487"/>
                  </a:lnTo>
                  <a:lnTo>
                    <a:pt x="3122" y="16487"/>
                  </a:lnTo>
                  <a:lnTo>
                    <a:pt x="3511" y="16487"/>
                  </a:lnTo>
                  <a:lnTo>
                    <a:pt x="3511" y="15423"/>
                  </a:lnTo>
                  <a:cubicBezTo>
                    <a:pt x="3511" y="14317"/>
                    <a:pt x="3565" y="13951"/>
                    <a:pt x="3750" y="13831"/>
                  </a:cubicBezTo>
                  <a:cubicBezTo>
                    <a:pt x="3938" y="13710"/>
                    <a:pt x="4198" y="13751"/>
                    <a:pt x="4333" y="13925"/>
                  </a:cubicBezTo>
                  <a:cubicBezTo>
                    <a:pt x="4452" y="14077"/>
                    <a:pt x="4463" y="14176"/>
                    <a:pt x="4478" y="15269"/>
                  </a:cubicBezTo>
                  <a:lnTo>
                    <a:pt x="4494" y="16453"/>
                  </a:lnTo>
                  <a:lnTo>
                    <a:pt x="4894" y="16473"/>
                  </a:lnTo>
                  <a:lnTo>
                    <a:pt x="5294" y="16493"/>
                  </a:lnTo>
                  <a:lnTo>
                    <a:pt x="5294" y="15256"/>
                  </a:lnTo>
                  <a:cubicBezTo>
                    <a:pt x="5294" y="13917"/>
                    <a:pt x="5248" y="13593"/>
                    <a:pt x="5022" y="13269"/>
                  </a:cubicBezTo>
                  <a:cubicBezTo>
                    <a:pt x="4751" y="12881"/>
                    <a:pt x="4000" y="12822"/>
                    <a:pt x="3683" y="13162"/>
                  </a:cubicBezTo>
                  <a:cubicBezTo>
                    <a:pt x="3632" y="13218"/>
                    <a:pt x="3572" y="13242"/>
                    <a:pt x="3550" y="13216"/>
                  </a:cubicBezTo>
                  <a:cubicBezTo>
                    <a:pt x="3528" y="13190"/>
                    <a:pt x="3511" y="12820"/>
                    <a:pt x="3511" y="12393"/>
                  </a:cubicBezTo>
                  <a:lnTo>
                    <a:pt x="3511" y="11617"/>
                  </a:lnTo>
                  <a:lnTo>
                    <a:pt x="3122" y="11617"/>
                  </a:lnTo>
                  <a:lnTo>
                    <a:pt x="2739" y="11617"/>
                  </a:lnTo>
                  <a:close/>
                  <a:moveTo>
                    <a:pt x="6011" y="11972"/>
                  </a:moveTo>
                  <a:lnTo>
                    <a:pt x="6011" y="12440"/>
                  </a:lnTo>
                  <a:cubicBezTo>
                    <a:pt x="6011" y="12873"/>
                    <a:pt x="5999" y="12912"/>
                    <a:pt x="5861" y="12975"/>
                  </a:cubicBezTo>
                  <a:cubicBezTo>
                    <a:pt x="5733" y="13034"/>
                    <a:pt x="5711" y="13089"/>
                    <a:pt x="5711" y="13363"/>
                  </a:cubicBezTo>
                  <a:cubicBezTo>
                    <a:pt x="5711" y="13640"/>
                    <a:pt x="5728" y="13684"/>
                    <a:pt x="5844" y="13704"/>
                  </a:cubicBezTo>
                  <a:cubicBezTo>
                    <a:pt x="5975" y="13727"/>
                    <a:pt x="5982" y="13757"/>
                    <a:pt x="6011" y="14841"/>
                  </a:cubicBezTo>
                  <a:cubicBezTo>
                    <a:pt x="6044" y="16057"/>
                    <a:pt x="6081" y="16217"/>
                    <a:pt x="6394" y="16386"/>
                  </a:cubicBezTo>
                  <a:cubicBezTo>
                    <a:pt x="6493" y="16439"/>
                    <a:pt x="6729" y="16478"/>
                    <a:pt x="6917" y="16480"/>
                  </a:cubicBezTo>
                  <a:lnTo>
                    <a:pt x="7256" y="16487"/>
                  </a:lnTo>
                  <a:lnTo>
                    <a:pt x="7256" y="16092"/>
                  </a:lnTo>
                  <a:cubicBezTo>
                    <a:pt x="7256" y="15726"/>
                    <a:pt x="7252" y="15697"/>
                    <a:pt x="7122" y="15697"/>
                  </a:cubicBezTo>
                  <a:cubicBezTo>
                    <a:pt x="6835" y="15697"/>
                    <a:pt x="6776" y="15511"/>
                    <a:pt x="6794" y="14580"/>
                  </a:cubicBezTo>
                  <a:lnTo>
                    <a:pt x="6811" y="13952"/>
                  </a:lnTo>
                  <a:cubicBezTo>
                    <a:pt x="6804" y="13925"/>
                    <a:pt x="6803" y="13899"/>
                    <a:pt x="6811" y="13871"/>
                  </a:cubicBezTo>
                  <a:lnTo>
                    <a:pt x="6811" y="13731"/>
                  </a:lnTo>
                  <a:lnTo>
                    <a:pt x="7039" y="13704"/>
                  </a:lnTo>
                  <a:lnTo>
                    <a:pt x="7267" y="13684"/>
                  </a:lnTo>
                  <a:lnTo>
                    <a:pt x="7250" y="13350"/>
                  </a:lnTo>
                  <a:cubicBezTo>
                    <a:pt x="7235" y="13077"/>
                    <a:pt x="7206" y="13018"/>
                    <a:pt x="7122" y="13035"/>
                  </a:cubicBezTo>
                  <a:cubicBezTo>
                    <a:pt x="7065" y="13047"/>
                    <a:pt x="6966" y="13018"/>
                    <a:pt x="6900" y="12975"/>
                  </a:cubicBezTo>
                  <a:cubicBezTo>
                    <a:pt x="6799" y="12910"/>
                    <a:pt x="6783" y="12831"/>
                    <a:pt x="6783" y="12440"/>
                  </a:cubicBezTo>
                  <a:lnTo>
                    <a:pt x="6783" y="11972"/>
                  </a:lnTo>
                  <a:lnTo>
                    <a:pt x="6394" y="11972"/>
                  </a:lnTo>
                  <a:lnTo>
                    <a:pt x="6011" y="11972"/>
                  </a:lnTo>
                  <a:close/>
                  <a:moveTo>
                    <a:pt x="8294" y="11972"/>
                  </a:moveTo>
                  <a:cubicBezTo>
                    <a:pt x="7915" y="11972"/>
                    <a:pt x="7912" y="11978"/>
                    <a:pt x="7911" y="12173"/>
                  </a:cubicBezTo>
                  <a:cubicBezTo>
                    <a:pt x="7910" y="12608"/>
                    <a:pt x="7838" y="12920"/>
                    <a:pt x="7728" y="12955"/>
                  </a:cubicBezTo>
                  <a:cubicBezTo>
                    <a:pt x="7640" y="12983"/>
                    <a:pt x="7617" y="13063"/>
                    <a:pt x="7617" y="13343"/>
                  </a:cubicBezTo>
                  <a:cubicBezTo>
                    <a:pt x="7617" y="13602"/>
                    <a:pt x="7635" y="13691"/>
                    <a:pt x="7700" y="13691"/>
                  </a:cubicBezTo>
                  <a:cubicBezTo>
                    <a:pt x="7857" y="13691"/>
                    <a:pt x="7897" y="13929"/>
                    <a:pt x="7900" y="14895"/>
                  </a:cubicBezTo>
                  <a:cubicBezTo>
                    <a:pt x="7903" y="15934"/>
                    <a:pt x="7973" y="16211"/>
                    <a:pt x="8272" y="16393"/>
                  </a:cubicBezTo>
                  <a:cubicBezTo>
                    <a:pt x="8352" y="16442"/>
                    <a:pt x="8584" y="16486"/>
                    <a:pt x="8789" y="16487"/>
                  </a:cubicBezTo>
                  <a:lnTo>
                    <a:pt x="9161" y="16487"/>
                  </a:lnTo>
                  <a:lnTo>
                    <a:pt x="9161" y="16092"/>
                  </a:lnTo>
                  <a:cubicBezTo>
                    <a:pt x="9161" y="15706"/>
                    <a:pt x="9157" y="15697"/>
                    <a:pt x="8989" y="15697"/>
                  </a:cubicBezTo>
                  <a:cubicBezTo>
                    <a:pt x="8709" y="15697"/>
                    <a:pt x="8682" y="15585"/>
                    <a:pt x="8700" y="14614"/>
                  </a:cubicBezTo>
                  <a:lnTo>
                    <a:pt x="8717" y="13731"/>
                  </a:lnTo>
                  <a:lnTo>
                    <a:pt x="8944" y="13704"/>
                  </a:lnTo>
                  <a:lnTo>
                    <a:pt x="9167" y="13684"/>
                  </a:lnTo>
                  <a:lnTo>
                    <a:pt x="9150" y="13350"/>
                  </a:lnTo>
                  <a:cubicBezTo>
                    <a:pt x="9132" y="13023"/>
                    <a:pt x="9127" y="13019"/>
                    <a:pt x="8922" y="13015"/>
                  </a:cubicBezTo>
                  <a:lnTo>
                    <a:pt x="8717" y="13009"/>
                  </a:lnTo>
                  <a:lnTo>
                    <a:pt x="8700" y="12494"/>
                  </a:lnTo>
                  <a:lnTo>
                    <a:pt x="8683" y="11972"/>
                  </a:lnTo>
                  <a:lnTo>
                    <a:pt x="8294" y="11972"/>
                  </a:lnTo>
                  <a:close/>
                  <a:moveTo>
                    <a:pt x="11228" y="12922"/>
                  </a:moveTo>
                  <a:cubicBezTo>
                    <a:pt x="11088" y="12923"/>
                    <a:pt x="10982" y="12963"/>
                    <a:pt x="10811" y="13069"/>
                  </a:cubicBezTo>
                  <a:cubicBezTo>
                    <a:pt x="10603" y="13198"/>
                    <a:pt x="10515" y="13219"/>
                    <a:pt x="10483" y="13156"/>
                  </a:cubicBezTo>
                  <a:cubicBezTo>
                    <a:pt x="10413" y="13017"/>
                    <a:pt x="10251" y="12975"/>
                    <a:pt x="9967" y="13022"/>
                  </a:cubicBezTo>
                  <a:lnTo>
                    <a:pt x="9700" y="13069"/>
                  </a:lnTo>
                  <a:lnTo>
                    <a:pt x="9700" y="15423"/>
                  </a:lnTo>
                  <a:lnTo>
                    <a:pt x="9700" y="17784"/>
                  </a:lnTo>
                  <a:lnTo>
                    <a:pt x="10100" y="17757"/>
                  </a:lnTo>
                  <a:lnTo>
                    <a:pt x="10500" y="17737"/>
                  </a:lnTo>
                  <a:lnTo>
                    <a:pt x="10506" y="16988"/>
                  </a:lnTo>
                  <a:cubicBezTo>
                    <a:pt x="10510" y="16574"/>
                    <a:pt x="10518" y="16222"/>
                    <a:pt x="10522" y="16206"/>
                  </a:cubicBezTo>
                  <a:cubicBezTo>
                    <a:pt x="10527" y="16190"/>
                    <a:pt x="10576" y="16230"/>
                    <a:pt x="10633" y="16293"/>
                  </a:cubicBezTo>
                  <a:cubicBezTo>
                    <a:pt x="10691" y="16355"/>
                    <a:pt x="10863" y="16446"/>
                    <a:pt x="11011" y="16493"/>
                  </a:cubicBezTo>
                  <a:cubicBezTo>
                    <a:pt x="11530" y="16660"/>
                    <a:pt x="12006" y="16410"/>
                    <a:pt x="12217" y="15858"/>
                  </a:cubicBezTo>
                  <a:cubicBezTo>
                    <a:pt x="12324" y="15576"/>
                    <a:pt x="12344" y="15383"/>
                    <a:pt x="12344" y="14728"/>
                  </a:cubicBezTo>
                  <a:cubicBezTo>
                    <a:pt x="12345" y="14029"/>
                    <a:pt x="12332" y="13900"/>
                    <a:pt x="12200" y="13584"/>
                  </a:cubicBezTo>
                  <a:cubicBezTo>
                    <a:pt x="12027" y="13168"/>
                    <a:pt x="11796" y="12991"/>
                    <a:pt x="11383" y="12935"/>
                  </a:cubicBezTo>
                  <a:cubicBezTo>
                    <a:pt x="11325" y="12927"/>
                    <a:pt x="11274" y="12921"/>
                    <a:pt x="11228" y="12922"/>
                  </a:cubicBezTo>
                  <a:close/>
                  <a:moveTo>
                    <a:pt x="13694" y="13009"/>
                  </a:moveTo>
                  <a:lnTo>
                    <a:pt x="13317" y="13022"/>
                  </a:lnTo>
                  <a:lnTo>
                    <a:pt x="12939" y="13035"/>
                  </a:lnTo>
                  <a:lnTo>
                    <a:pt x="12922" y="13510"/>
                  </a:lnTo>
                  <a:lnTo>
                    <a:pt x="12906" y="13985"/>
                  </a:lnTo>
                  <a:lnTo>
                    <a:pt x="13311" y="13965"/>
                  </a:lnTo>
                  <a:lnTo>
                    <a:pt x="13717" y="13945"/>
                  </a:lnTo>
                  <a:lnTo>
                    <a:pt x="13706" y="13477"/>
                  </a:lnTo>
                  <a:lnTo>
                    <a:pt x="13694" y="13009"/>
                  </a:lnTo>
                  <a:close/>
                  <a:moveTo>
                    <a:pt x="11033" y="13744"/>
                  </a:moveTo>
                  <a:cubicBezTo>
                    <a:pt x="11390" y="13757"/>
                    <a:pt x="11506" y="13951"/>
                    <a:pt x="11533" y="14594"/>
                  </a:cubicBezTo>
                  <a:cubicBezTo>
                    <a:pt x="11560" y="15225"/>
                    <a:pt x="11478" y="15515"/>
                    <a:pt x="11239" y="15664"/>
                  </a:cubicBezTo>
                  <a:cubicBezTo>
                    <a:pt x="11050" y="15782"/>
                    <a:pt x="11025" y="15785"/>
                    <a:pt x="10844" y="15697"/>
                  </a:cubicBezTo>
                  <a:cubicBezTo>
                    <a:pt x="10582" y="15570"/>
                    <a:pt x="10500" y="15245"/>
                    <a:pt x="10522" y="14433"/>
                  </a:cubicBezTo>
                  <a:cubicBezTo>
                    <a:pt x="10534" y="14008"/>
                    <a:pt x="10735" y="13734"/>
                    <a:pt x="11033" y="13744"/>
                  </a:cubicBezTo>
                  <a:close/>
                  <a:moveTo>
                    <a:pt x="12911" y="15483"/>
                  </a:moveTo>
                  <a:lnTo>
                    <a:pt x="12911" y="15985"/>
                  </a:lnTo>
                  <a:lnTo>
                    <a:pt x="12911" y="16487"/>
                  </a:lnTo>
                  <a:lnTo>
                    <a:pt x="13289" y="16487"/>
                  </a:lnTo>
                  <a:lnTo>
                    <a:pt x="13667" y="16487"/>
                  </a:lnTo>
                  <a:lnTo>
                    <a:pt x="13706" y="16052"/>
                  </a:lnTo>
                  <a:cubicBezTo>
                    <a:pt x="13726" y="15811"/>
                    <a:pt x="13729" y="15586"/>
                    <a:pt x="13711" y="15550"/>
                  </a:cubicBezTo>
                  <a:cubicBezTo>
                    <a:pt x="13693" y="15515"/>
                    <a:pt x="13505" y="15483"/>
                    <a:pt x="13294" y="15483"/>
                  </a:cubicBezTo>
                  <a:lnTo>
                    <a:pt x="12911" y="15483"/>
                  </a:lnTo>
                  <a:close/>
                </a:path>
              </a:pathLst>
            </a:custGeom>
            <a:ln w="12700" cap="flat">
              <a:noFill/>
              <a:miter lim="400000"/>
            </a:ln>
            <a:effectLst/>
          </p:spPr>
        </p:pic>
      </p:gr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TCP"/>
          <p:cNvSpPr txBox="1">
            <a:spLocks noGrp="1"/>
          </p:cNvSpPr>
          <p:nvPr>
            <p:ph type="title"/>
          </p:nvPr>
        </p:nvSpPr>
        <p:spPr>
          <a:prstGeom prst="rect">
            <a:avLst/>
          </a:prstGeom>
        </p:spPr>
        <p:txBody>
          <a:bodyPr/>
          <a:lstStyle/>
          <a:p>
            <a:r>
              <a:t>TCP</a:t>
            </a:r>
          </a:p>
        </p:txBody>
      </p:sp>
      <p:sp>
        <p:nvSpPr>
          <p:cNvPr id="467" name="TCP = Transmission Control Protocol…"/>
          <p:cNvSpPr txBox="1">
            <a:spLocks noGrp="1"/>
          </p:cNvSpPr>
          <p:nvPr>
            <p:ph type="body" idx="1"/>
          </p:nvPr>
        </p:nvSpPr>
        <p:spPr>
          <a:prstGeom prst="rect">
            <a:avLst/>
          </a:prstGeom>
        </p:spPr>
        <p:txBody>
          <a:bodyPr/>
          <a:lstStyle/>
          <a:p>
            <a:pPr>
              <a:defRPr b="1"/>
            </a:pPr>
            <a:r>
              <a:t>TCP = Transmission Control Protocol</a:t>
            </a:r>
          </a:p>
          <a:p>
            <a:r>
              <a:t>Orienté connexion et garantie de transmission (dans l’ordre)</a:t>
            </a:r>
          </a:p>
          <a:p>
            <a:r>
              <a:t>Bidirectionnel et full duplex</a:t>
            </a:r>
          </a:p>
          <a:p>
            <a:r>
              <a:t>‘Good citizenship’</a:t>
            </a:r>
          </a:p>
        </p:txBody>
      </p:sp>
      <p:grpSp>
        <p:nvGrpSpPr>
          <p:cNvPr id="474" name="Group"/>
          <p:cNvGrpSpPr/>
          <p:nvPr/>
        </p:nvGrpSpPr>
        <p:grpSpPr>
          <a:xfrm>
            <a:off x="21894392" y="337459"/>
            <a:ext cx="1919306" cy="1776796"/>
            <a:chOff x="0" y="0"/>
            <a:chExt cx="1919305" cy="1776795"/>
          </a:xfrm>
        </p:grpSpPr>
        <p:sp>
          <p:nvSpPr>
            <p:cNvPr id="468"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473" name="Group"/>
            <p:cNvGrpSpPr/>
            <p:nvPr/>
          </p:nvGrpSpPr>
          <p:grpSpPr>
            <a:xfrm>
              <a:off x="127609" y="56353"/>
              <a:ext cx="1664087" cy="1664088"/>
              <a:chOff x="0" y="0"/>
              <a:chExt cx="1664086" cy="1664086"/>
            </a:xfrm>
          </p:grpSpPr>
          <p:grpSp>
            <p:nvGrpSpPr>
              <p:cNvPr id="471" name="Group"/>
              <p:cNvGrpSpPr/>
              <p:nvPr/>
            </p:nvGrpSpPr>
            <p:grpSpPr>
              <a:xfrm>
                <a:off x="0" y="0"/>
                <a:ext cx="1664087" cy="1664087"/>
                <a:chOff x="0" y="0"/>
                <a:chExt cx="1664086" cy="1664086"/>
              </a:xfrm>
            </p:grpSpPr>
            <p:pic>
              <p:nvPicPr>
                <p:cNvPr id="469"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470"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472"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IP"/>
          <p:cNvSpPr txBox="1">
            <a:spLocks noGrp="1"/>
          </p:cNvSpPr>
          <p:nvPr>
            <p:ph type="title"/>
          </p:nvPr>
        </p:nvSpPr>
        <p:spPr>
          <a:prstGeom prst="rect">
            <a:avLst/>
          </a:prstGeom>
        </p:spPr>
        <p:txBody>
          <a:bodyPr/>
          <a:lstStyle/>
          <a:p>
            <a:r>
              <a:t>IP</a:t>
            </a:r>
          </a:p>
        </p:txBody>
      </p:sp>
      <p:sp>
        <p:nvSpPr>
          <p:cNvPr id="477" name="Internet Protocol…"/>
          <p:cNvSpPr txBox="1">
            <a:spLocks noGrp="1"/>
          </p:cNvSpPr>
          <p:nvPr>
            <p:ph type="body" idx="1"/>
          </p:nvPr>
        </p:nvSpPr>
        <p:spPr>
          <a:prstGeom prst="rect">
            <a:avLst/>
          </a:prstGeom>
        </p:spPr>
        <p:txBody>
          <a:bodyPr/>
          <a:lstStyle/>
          <a:p>
            <a:pPr>
              <a:defRPr b="1"/>
            </a:pPr>
            <a:r>
              <a:t>Internet Protocol</a:t>
            </a:r>
          </a:p>
          <a:p>
            <a:pPr>
              <a:defRPr b="1"/>
            </a:pPr>
            <a:r>
              <a:t>Assure le transfert de paquets de données entre deux ordinateurs</a:t>
            </a:r>
          </a:p>
          <a:p>
            <a:pPr>
              <a:defRPr b="1"/>
            </a:pPr>
            <a:r>
              <a:t>Garanti que l’en-tête du paquet est valide</a:t>
            </a:r>
          </a:p>
          <a:p>
            <a:pPr>
              <a:defRPr b="1"/>
            </a:pPr>
            <a:r>
              <a:t>Et pis c’est tout</a:t>
            </a:r>
          </a:p>
        </p:txBody>
      </p:sp>
      <p:grpSp>
        <p:nvGrpSpPr>
          <p:cNvPr id="480" name="Group"/>
          <p:cNvGrpSpPr/>
          <p:nvPr/>
        </p:nvGrpSpPr>
        <p:grpSpPr>
          <a:xfrm>
            <a:off x="21894800" y="337459"/>
            <a:ext cx="1919306" cy="1776796"/>
            <a:chOff x="0" y="0"/>
            <a:chExt cx="1919305" cy="1776795"/>
          </a:xfrm>
        </p:grpSpPr>
        <p:sp>
          <p:nvSpPr>
            <p:cNvPr id="478"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pic>
          <p:nvPicPr>
            <p:cNvPr id="479" name="Image" descr="Image"/>
            <p:cNvPicPr>
              <a:picLocks noChangeAspect="1"/>
            </p:cNvPicPr>
            <p:nvPr/>
          </p:nvPicPr>
          <p:blipFill>
            <a:blip r:embed="rId2">
              <a:extLst/>
            </a:blip>
            <a:stretch>
              <a:fillRect/>
            </a:stretch>
          </p:blipFill>
          <p:spPr>
            <a:xfrm>
              <a:off x="127609" y="56354"/>
              <a:ext cx="1664087" cy="1664087"/>
            </a:xfrm>
            <a:prstGeom prst="rect">
              <a:avLst/>
            </a:prstGeom>
            <a:ln w="12700" cap="flat">
              <a:noFill/>
              <a:miter lim="400000"/>
            </a:ln>
            <a:effectLst/>
          </p:spPr>
        </p:pic>
      </p:gr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tcp-intro-jap.mp4" descr="tcp-intro-jap.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52134" y="34719"/>
            <a:ext cx="24688268" cy="1388715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71666" fill="hold"/>
                                        <p:tgtEl>
                                          <p:spTgt spid="30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00"/>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Le réseau"/>
          <p:cNvSpPr txBox="1">
            <a:spLocks noGrp="1"/>
          </p:cNvSpPr>
          <p:nvPr>
            <p:ph type="title"/>
          </p:nvPr>
        </p:nvSpPr>
        <p:spPr>
          <a:prstGeom prst="rect">
            <a:avLst/>
          </a:prstGeom>
        </p:spPr>
        <p:txBody>
          <a:bodyPr/>
          <a:lstStyle/>
          <a:p>
            <a:r>
              <a:t>Le réseau</a:t>
            </a:r>
          </a:p>
        </p:txBody>
      </p:sp>
      <p:sp>
        <p:nvSpPr>
          <p:cNvPr id="483" name="Ethernet (Cable/Fibre)…"/>
          <p:cNvSpPr txBox="1">
            <a:spLocks noGrp="1"/>
          </p:cNvSpPr>
          <p:nvPr>
            <p:ph type="body" idx="1"/>
          </p:nvPr>
        </p:nvSpPr>
        <p:spPr>
          <a:prstGeom prst="rect">
            <a:avLst/>
          </a:prstGeom>
        </p:spPr>
        <p:txBody>
          <a:bodyPr anchor="ctr"/>
          <a:lstStyle/>
          <a:p>
            <a:pPr lvl="1">
              <a:lnSpc>
                <a:spcPct val="200000"/>
              </a:lnSpc>
              <a:defRPr sz="5500" b="1"/>
            </a:pPr>
            <a:r>
              <a:t>Ethernet (Cable/Fibre)</a:t>
            </a:r>
          </a:p>
          <a:p>
            <a:pPr lvl="1">
              <a:lnSpc>
                <a:spcPct val="200000"/>
              </a:lnSpc>
              <a:defRPr sz="5500" b="1"/>
            </a:pPr>
            <a:r>
              <a:t>Wifi (Air)</a:t>
            </a:r>
          </a:p>
          <a:p>
            <a:pPr lvl="1">
              <a:lnSpc>
                <a:spcPct val="200000"/>
              </a:lnSpc>
              <a:defRPr sz="5500" b="1"/>
            </a:pPr>
            <a:r>
              <a:t>3G (Air)</a:t>
            </a:r>
          </a:p>
        </p:txBody>
      </p:sp>
      <p:grpSp>
        <p:nvGrpSpPr>
          <p:cNvPr id="486" name="Group"/>
          <p:cNvGrpSpPr/>
          <p:nvPr/>
        </p:nvGrpSpPr>
        <p:grpSpPr>
          <a:xfrm>
            <a:off x="1078523" y="4118733"/>
            <a:ext cx="1919307" cy="1776796"/>
            <a:chOff x="0" y="0"/>
            <a:chExt cx="1919305" cy="1776795"/>
          </a:xfrm>
        </p:grpSpPr>
        <p:sp>
          <p:nvSpPr>
            <p:cNvPr id="484"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pic>
          <p:nvPicPr>
            <p:cNvPr id="485" name="Image" descr="Image"/>
            <p:cNvPicPr>
              <a:picLocks noChangeAspect="1"/>
            </p:cNvPicPr>
            <p:nvPr/>
          </p:nvPicPr>
          <p:blipFill>
            <a:blip r:embed="rId2">
              <a:extLst/>
            </a:blip>
            <a:stretch>
              <a:fillRect/>
            </a:stretch>
          </p:blipFill>
          <p:spPr>
            <a:xfrm>
              <a:off x="318862" y="247607"/>
              <a:ext cx="1281581" cy="1281581"/>
            </a:xfrm>
            <a:prstGeom prst="rect">
              <a:avLst/>
            </a:prstGeom>
            <a:ln w="12700" cap="flat">
              <a:noFill/>
              <a:miter lim="400000"/>
            </a:ln>
            <a:effectLst/>
          </p:spPr>
        </p:pic>
      </p:grpSp>
      <p:grpSp>
        <p:nvGrpSpPr>
          <p:cNvPr id="489" name="Group"/>
          <p:cNvGrpSpPr/>
          <p:nvPr/>
        </p:nvGrpSpPr>
        <p:grpSpPr>
          <a:xfrm>
            <a:off x="1078523" y="6856547"/>
            <a:ext cx="1919307" cy="1776796"/>
            <a:chOff x="0" y="0"/>
            <a:chExt cx="1919305" cy="1776795"/>
          </a:xfrm>
        </p:grpSpPr>
        <p:sp>
          <p:nvSpPr>
            <p:cNvPr id="487"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pic>
          <p:nvPicPr>
            <p:cNvPr id="488" name="Image" descr="Image"/>
            <p:cNvPicPr>
              <a:picLocks noChangeAspect="1"/>
            </p:cNvPicPr>
            <p:nvPr/>
          </p:nvPicPr>
          <p:blipFill>
            <a:blip r:embed="rId3">
              <a:extLst/>
            </a:blip>
            <a:srcRect/>
            <a:stretch>
              <a:fillRect/>
            </a:stretch>
          </p:blipFill>
          <p:spPr>
            <a:xfrm>
              <a:off x="454827" y="383572"/>
              <a:ext cx="1009658" cy="1009658"/>
            </a:xfrm>
            <a:prstGeom prst="rect">
              <a:avLst/>
            </a:prstGeom>
            <a:ln w="12700" cap="flat">
              <a:noFill/>
              <a:miter lim="400000"/>
            </a:ln>
            <a:effectLst/>
          </p:spPr>
        </p:pic>
      </p:grpSp>
      <p:grpSp>
        <p:nvGrpSpPr>
          <p:cNvPr id="492" name="Group"/>
          <p:cNvGrpSpPr/>
          <p:nvPr/>
        </p:nvGrpSpPr>
        <p:grpSpPr>
          <a:xfrm>
            <a:off x="1078523" y="9594361"/>
            <a:ext cx="1919307" cy="1776796"/>
            <a:chOff x="0" y="0"/>
            <a:chExt cx="1919305" cy="1776795"/>
          </a:xfrm>
        </p:grpSpPr>
        <p:sp>
          <p:nvSpPr>
            <p:cNvPr id="490"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pic>
          <p:nvPicPr>
            <p:cNvPr id="491" name="Image" descr="Image"/>
            <p:cNvPicPr>
              <a:picLocks noChangeAspect="1"/>
            </p:cNvPicPr>
            <p:nvPr/>
          </p:nvPicPr>
          <p:blipFill>
            <a:blip r:embed="rId4">
              <a:extLst/>
            </a:blip>
            <a:srcRect/>
            <a:stretch>
              <a:fillRect/>
            </a:stretch>
          </p:blipFill>
          <p:spPr>
            <a:xfrm>
              <a:off x="318862" y="247607"/>
              <a:ext cx="1281581" cy="1281581"/>
            </a:xfrm>
            <a:prstGeom prst="rect">
              <a:avLst/>
            </a:prstGeom>
            <a:ln w="12700" cap="flat">
              <a:noFill/>
              <a:miter lim="400000"/>
            </a:ln>
            <a:effectLst/>
          </p:spPr>
        </p:pic>
      </p:gr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4" name="Parlons Modèle"/>
          <p:cNvSpPr txBox="1">
            <a:spLocks noGrp="1"/>
          </p:cNvSpPr>
          <p:nvPr>
            <p:ph type="title"/>
          </p:nvPr>
        </p:nvSpPr>
        <p:spPr>
          <a:prstGeom prst="rect">
            <a:avLst/>
          </a:prstGeom>
        </p:spPr>
        <p:txBody>
          <a:bodyPr/>
          <a:lstStyle/>
          <a:p>
            <a:r>
              <a:t>Parlons Modèle</a:t>
            </a:r>
          </a:p>
        </p:txBody>
      </p:sp>
      <p:sp>
        <p:nvSpPr>
          <p:cNvPr id="495" name="Body"/>
          <p:cNvSpPr txBox="1">
            <a:spLocks noGrp="1"/>
          </p:cNvSpPr>
          <p:nvPr>
            <p:ph type="body" sz="quarter" idx="1"/>
          </p:nvPr>
        </p:nvSpPr>
        <p:spPr>
          <a:prstGeom prst="rect">
            <a:avLst/>
          </a:prstGeom>
        </p:spPr>
        <p:txBody>
          <a:bodyPr>
            <a:normAutofit lnSpcReduction="10000"/>
          </a:bodyPr>
          <a:lstStyle/>
          <a:p>
            <a:pPr defTabSz="418980">
              <a:defRPr sz="5712"/>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7" name="modeleosifig1-07765.gif" descr="modeleosifig1-07765.gif"/>
          <p:cNvPicPr>
            <a:picLocks noGrp="1" noChangeAspect="1"/>
          </p:cNvPicPr>
          <p:nvPr>
            <p:ph type="pic" idx="13"/>
          </p:nvPr>
        </p:nvPicPr>
        <p:blipFill>
          <a:blip r:embed="rId2">
            <a:extLst/>
          </a:blip>
          <a:srcRect/>
          <a:stretch>
            <a:fillRect/>
          </a:stretch>
        </p:blipFill>
        <p:spPr>
          <a:xfrm>
            <a:off x="5705058" y="2299692"/>
            <a:ext cx="12973709" cy="9116660"/>
          </a:xfrm>
          <a:prstGeom prst="rect">
            <a:avLst/>
          </a:prstGeom>
        </p:spPr>
      </p:pic>
      <p:sp>
        <p:nvSpPr>
          <p:cNvPr id="498" name="Couches OSI"/>
          <p:cNvSpPr txBox="1">
            <a:spLocks noGrp="1"/>
          </p:cNvSpPr>
          <p:nvPr>
            <p:ph type="title"/>
          </p:nvPr>
        </p:nvSpPr>
        <p:spPr>
          <a:prstGeom prst="rect">
            <a:avLst/>
          </a:prstGeom>
        </p:spPr>
        <p:txBody>
          <a:bodyPr>
            <a:normAutofit fontScale="90000"/>
          </a:bodyPr>
          <a:lstStyle>
            <a:lvl1pPr defTabSz="747593">
              <a:defRPr sz="10192"/>
            </a:lvl1pPr>
          </a:lstStyle>
          <a:p>
            <a:r>
              <a:t>Couches OSI</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 name="Et appliqué à TCP/IP ?"/>
          <p:cNvSpPr txBox="1">
            <a:spLocks noGrp="1"/>
          </p:cNvSpPr>
          <p:nvPr>
            <p:ph type="title"/>
          </p:nvPr>
        </p:nvSpPr>
        <p:spPr>
          <a:prstGeom prst="rect">
            <a:avLst/>
          </a:prstGeom>
        </p:spPr>
        <p:txBody>
          <a:bodyPr/>
          <a:lstStyle/>
          <a:p>
            <a:r>
              <a:t>Et appliqué à TCP/IP ?</a:t>
            </a:r>
          </a:p>
        </p:txBody>
      </p:sp>
      <p:sp>
        <p:nvSpPr>
          <p:cNvPr id="502" name="Body"/>
          <p:cNvSpPr txBox="1">
            <a:spLocks noGrp="1"/>
          </p:cNvSpPr>
          <p:nvPr>
            <p:ph type="body" sz="quarter" idx="1"/>
          </p:nvPr>
        </p:nvSpPr>
        <p:spPr>
          <a:prstGeom prst="rect">
            <a:avLst/>
          </a:prstGeom>
        </p:spPr>
        <p:txBody>
          <a:bodyPr>
            <a:normAutofit lnSpcReduction="10000"/>
          </a:bodyPr>
          <a:lstStyle/>
          <a:p>
            <a:pPr defTabSz="418980">
              <a:defRPr sz="5712"/>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4" name="TCPIP_003.png" descr="TCPIP_003.png"/>
          <p:cNvPicPr>
            <a:picLocks noGrp="1" noChangeAspect="1"/>
          </p:cNvPicPr>
          <p:nvPr>
            <p:ph type="pic" idx="13"/>
          </p:nvPr>
        </p:nvPicPr>
        <p:blipFill>
          <a:blip r:embed="rId2">
            <a:extLst/>
          </a:blip>
          <a:srcRect/>
          <a:stretch>
            <a:fillRect/>
          </a:stretch>
        </p:blipFill>
        <p:spPr>
          <a:xfrm>
            <a:off x="5406385" y="2299692"/>
            <a:ext cx="13571055" cy="9116660"/>
          </a:xfrm>
          <a:prstGeom prst="rect">
            <a:avLst/>
          </a:prstGeom>
        </p:spPr>
      </p:pic>
      <p:sp>
        <p:nvSpPr>
          <p:cNvPr id="505" name="Couches OSI"/>
          <p:cNvSpPr txBox="1">
            <a:spLocks noGrp="1"/>
          </p:cNvSpPr>
          <p:nvPr>
            <p:ph type="title"/>
          </p:nvPr>
        </p:nvSpPr>
        <p:spPr>
          <a:prstGeom prst="rect">
            <a:avLst/>
          </a:prstGeom>
        </p:spPr>
        <p:txBody>
          <a:bodyPr>
            <a:normAutofit fontScale="90000"/>
          </a:bodyPr>
          <a:lstStyle>
            <a:lvl1pPr defTabSz="747593">
              <a:defRPr sz="10192"/>
            </a:lvl1pPr>
          </a:lstStyle>
          <a:p>
            <a:r>
              <a:t>Couches OSI</a:t>
            </a:r>
          </a:p>
        </p:txBody>
      </p:sp>
      <p:sp>
        <p:nvSpPr>
          <p:cNvPr id="506" name="Body"/>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CP: un gros tuyau?"/>
          <p:cNvSpPr txBox="1">
            <a:spLocks noGrp="1"/>
          </p:cNvSpPr>
          <p:nvPr>
            <p:ph type="title"/>
          </p:nvPr>
        </p:nvSpPr>
        <p:spPr>
          <a:prstGeom prst="rect">
            <a:avLst/>
          </a:prstGeom>
        </p:spPr>
        <p:txBody>
          <a:bodyPr/>
          <a:lstStyle/>
          <a:p>
            <a:r>
              <a:t>TCP: un gros tuyau?</a:t>
            </a:r>
          </a:p>
        </p:txBody>
      </p:sp>
      <p:sp>
        <p:nvSpPr>
          <p:cNvPr id="509" name="Body"/>
          <p:cNvSpPr txBox="1">
            <a:spLocks noGrp="1"/>
          </p:cNvSpPr>
          <p:nvPr>
            <p:ph type="body" idx="1"/>
          </p:nvPr>
        </p:nvSpPr>
        <p:spPr>
          <a:prstGeom prst="rect">
            <a:avLst/>
          </a:prstGeom>
        </p:spPr>
        <p:txBody>
          <a:bodyPr/>
          <a:lstStyle/>
          <a:p>
            <a:endParaRPr/>
          </a:p>
        </p:txBody>
      </p:sp>
      <p:pic>
        <p:nvPicPr>
          <p:cNvPr id="510" name="Image" descr="Image"/>
          <p:cNvPicPr>
            <a:picLocks noChangeAspect="1"/>
          </p:cNvPicPr>
          <p:nvPr/>
        </p:nvPicPr>
        <p:blipFill>
          <a:blip r:embed="rId3">
            <a:extLst/>
          </a:blip>
          <a:stretch>
            <a:fillRect/>
          </a:stretch>
        </p:blipFill>
        <p:spPr>
          <a:xfrm>
            <a:off x="11559659" y="4750637"/>
            <a:ext cx="7620001" cy="5524501"/>
          </a:xfrm>
          <a:prstGeom prst="rect">
            <a:avLst/>
          </a:prstGeom>
          <a:ln w="12700">
            <a:miter lim="400000"/>
          </a:ln>
        </p:spPr>
      </p:pic>
      <p:pic>
        <p:nvPicPr>
          <p:cNvPr id="511" name="Image" descr="Image"/>
          <p:cNvPicPr>
            <a:picLocks noChangeAspect="1"/>
          </p:cNvPicPr>
          <p:nvPr/>
        </p:nvPicPr>
        <p:blipFill>
          <a:blip r:embed="rId4">
            <a:extLst/>
          </a:blip>
          <a:stretch>
            <a:fillRect/>
          </a:stretch>
        </p:blipFill>
        <p:spPr>
          <a:xfrm>
            <a:off x="2870465" y="5480887"/>
            <a:ext cx="7874001" cy="4064001"/>
          </a:xfrm>
          <a:prstGeom prst="rect">
            <a:avLst/>
          </a:prstGeom>
          <a:ln w="12700">
            <a:miter lim="400000"/>
          </a:ln>
        </p:spPr>
      </p:pic>
      <p:grpSp>
        <p:nvGrpSpPr>
          <p:cNvPr id="518" name="Group"/>
          <p:cNvGrpSpPr/>
          <p:nvPr/>
        </p:nvGrpSpPr>
        <p:grpSpPr>
          <a:xfrm>
            <a:off x="21894392" y="538035"/>
            <a:ext cx="1919306" cy="1776796"/>
            <a:chOff x="0" y="0"/>
            <a:chExt cx="1919305" cy="1776795"/>
          </a:xfrm>
        </p:grpSpPr>
        <p:sp>
          <p:nvSpPr>
            <p:cNvPr id="512"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517" name="Group"/>
            <p:cNvGrpSpPr/>
            <p:nvPr/>
          </p:nvGrpSpPr>
          <p:grpSpPr>
            <a:xfrm>
              <a:off x="127609" y="56353"/>
              <a:ext cx="1664087" cy="1664088"/>
              <a:chOff x="0" y="0"/>
              <a:chExt cx="1664086" cy="1664086"/>
            </a:xfrm>
          </p:grpSpPr>
          <p:grpSp>
            <p:nvGrpSpPr>
              <p:cNvPr id="515" name="Group"/>
              <p:cNvGrpSpPr/>
              <p:nvPr/>
            </p:nvGrpSpPr>
            <p:grpSpPr>
              <a:xfrm>
                <a:off x="0" y="0"/>
                <a:ext cx="1664087" cy="1664087"/>
                <a:chOff x="0" y="0"/>
                <a:chExt cx="1664086" cy="1664086"/>
              </a:xfrm>
            </p:grpSpPr>
            <p:pic>
              <p:nvPicPr>
                <p:cNvPr id="513" name="Image" descr="Image"/>
                <p:cNvPicPr>
                  <a:picLocks noChangeAspect="1"/>
                </p:cNvPicPr>
                <p:nvPr/>
              </p:nvPicPr>
              <p:blipFill>
                <a:blip r:embed="rId5">
                  <a:extLst/>
                </a:blip>
                <a:stretch>
                  <a:fillRect/>
                </a:stretch>
              </p:blipFill>
              <p:spPr>
                <a:xfrm>
                  <a:off x="0" y="0"/>
                  <a:ext cx="1664087" cy="1664087"/>
                </a:xfrm>
                <a:prstGeom prst="rect">
                  <a:avLst/>
                </a:prstGeom>
                <a:ln w="12700" cap="flat">
                  <a:noFill/>
                  <a:miter lim="400000"/>
                </a:ln>
                <a:effectLst/>
              </p:spPr>
            </p:pic>
            <p:sp>
              <p:nvSpPr>
                <p:cNvPr id="514"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516"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Magique?"/>
          <p:cNvSpPr txBox="1">
            <a:spLocks noGrp="1"/>
          </p:cNvSpPr>
          <p:nvPr>
            <p:ph type="title"/>
          </p:nvPr>
        </p:nvSpPr>
        <p:spPr>
          <a:prstGeom prst="rect">
            <a:avLst/>
          </a:prstGeom>
        </p:spPr>
        <p:txBody>
          <a:bodyPr/>
          <a:lstStyle/>
          <a:p>
            <a:r>
              <a:t>Magique?</a:t>
            </a:r>
          </a:p>
        </p:txBody>
      </p:sp>
      <p:sp>
        <p:nvSpPr>
          <p:cNvPr id="523" name="Body"/>
          <p:cNvSpPr txBox="1">
            <a:spLocks noGrp="1"/>
          </p:cNvSpPr>
          <p:nvPr>
            <p:ph type="body" idx="1"/>
          </p:nvPr>
        </p:nvSpPr>
        <p:spPr>
          <a:prstGeom prst="rect">
            <a:avLst/>
          </a:prstGeom>
        </p:spPr>
        <p:txBody>
          <a:bodyPr/>
          <a:lstStyle/>
          <a:p>
            <a:endParaRPr/>
          </a:p>
        </p:txBody>
      </p:sp>
      <p:pic>
        <p:nvPicPr>
          <p:cNvPr id="524" name="transporter.gif" descr="transporter.gif"/>
          <p:cNvPicPr>
            <a:picLocks/>
          </p:cNvPicPr>
          <p:nvPr/>
        </p:nvPicPr>
        <p:blipFill>
          <a:blip r:embed="rId2">
            <a:extLst/>
          </a:blip>
          <a:stretch>
            <a:fillRect/>
          </a:stretch>
        </p:blipFill>
        <p:spPr>
          <a:xfrm>
            <a:off x="6451905" y="3133734"/>
            <a:ext cx="11480190" cy="9222421"/>
          </a:xfrm>
          <a:prstGeom prst="rect">
            <a:avLst/>
          </a:prstGeom>
          <a:ln w="12700">
            <a:miter lim="400000"/>
          </a:ln>
        </p:spPr>
      </p:pic>
      <p:grpSp>
        <p:nvGrpSpPr>
          <p:cNvPr id="531" name="Group"/>
          <p:cNvGrpSpPr/>
          <p:nvPr/>
        </p:nvGrpSpPr>
        <p:grpSpPr>
          <a:xfrm>
            <a:off x="21894392" y="538035"/>
            <a:ext cx="1919306" cy="1776796"/>
            <a:chOff x="0" y="0"/>
            <a:chExt cx="1919305" cy="1776795"/>
          </a:xfrm>
        </p:grpSpPr>
        <p:sp>
          <p:nvSpPr>
            <p:cNvPr id="525"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530" name="Group"/>
            <p:cNvGrpSpPr/>
            <p:nvPr/>
          </p:nvGrpSpPr>
          <p:grpSpPr>
            <a:xfrm>
              <a:off x="127609" y="56353"/>
              <a:ext cx="1664087" cy="1664088"/>
              <a:chOff x="0" y="0"/>
              <a:chExt cx="1664086" cy="1664086"/>
            </a:xfrm>
          </p:grpSpPr>
          <p:grpSp>
            <p:nvGrpSpPr>
              <p:cNvPr id="528" name="Group"/>
              <p:cNvGrpSpPr/>
              <p:nvPr/>
            </p:nvGrpSpPr>
            <p:grpSpPr>
              <a:xfrm>
                <a:off x="0" y="0"/>
                <a:ext cx="1664087" cy="1664087"/>
                <a:chOff x="0" y="0"/>
                <a:chExt cx="1664086" cy="1664086"/>
              </a:xfrm>
            </p:grpSpPr>
            <p:pic>
              <p:nvPicPr>
                <p:cNvPr id="526" name="Image" descr="Image"/>
                <p:cNvPicPr>
                  <a:picLocks noChangeAspect="1"/>
                </p:cNvPicPr>
                <p:nvPr/>
              </p:nvPicPr>
              <p:blipFill>
                <a:blip r:embed="rId3">
                  <a:extLst/>
                </a:blip>
                <a:stretch>
                  <a:fillRect/>
                </a:stretch>
              </p:blipFill>
              <p:spPr>
                <a:xfrm>
                  <a:off x="0" y="0"/>
                  <a:ext cx="1664087" cy="1664087"/>
                </a:xfrm>
                <a:prstGeom prst="rect">
                  <a:avLst/>
                </a:prstGeom>
                <a:ln w="12700" cap="flat">
                  <a:noFill/>
                  <a:miter lim="400000"/>
                </a:ln>
                <a:effectLst/>
              </p:spPr>
            </p:pic>
            <p:sp>
              <p:nvSpPr>
                <p:cNvPr id="527"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529"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Magique!"/>
          <p:cNvSpPr txBox="1">
            <a:spLocks noGrp="1"/>
          </p:cNvSpPr>
          <p:nvPr>
            <p:ph type="title"/>
          </p:nvPr>
        </p:nvSpPr>
        <p:spPr>
          <a:prstGeom prst="rect">
            <a:avLst/>
          </a:prstGeom>
        </p:spPr>
        <p:txBody>
          <a:bodyPr/>
          <a:lstStyle/>
          <a:p>
            <a:r>
              <a:t>Magique!</a:t>
            </a:r>
          </a:p>
        </p:txBody>
      </p:sp>
      <p:sp>
        <p:nvSpPr>
          <p:cNvPr id="534" name="TCP/IP permet de faire de la transmission FIABLE sur un réseau NON FIABLE"/>
          <p:cNvSpPr txBox="1">
            <a:spLocks noGrp="1"/>
          </p:cNvSpPr>
          <p:nvPr>
            <p:ph type="body" idx="1"/>
          </p:nvPr>
        </p:nvSpPr>
        <p:spPr>
          <a:prstGeom prst="rect">
            <a:avLst/>
          </a:prstGeom>
        </p:spPr>
        <p:txBody>
          <a:bodyPr anchor="ctr"/>
          <a:lstStyle>
            <a:lvl1pPr algn="ctr">
              <a:defRPr sz="7300" b="1"/>
            </a:lvl1pPr>
          </a:lstStyle>
          <a:p>
            <a:r>
              <a:t>TCP/IP permet de faire de la transmission FIABLE sur un réseau NON FIABLE</a:t>
            </a:r>
          </a:p>
        </p:txBody>
      </p:sp>
      <p:grpSp>
        <p:nvGrpSpPr>
          <p:cNvPr id="541" name="Group"/>
          <p:cNvGrpSpPr/>
          <p:nvPr/>
        </p:nvGrpSpPr>
        <p:grpSpPr>
          <a:xfrm>
            <a:off x="21894392" y="538035"/>
            <a:ext cx="1919306" cy="1776796"/>
            <a:chOff x="0" y="0"/>
            <a:chExt cx="1919305" cy="1776795"/>
          </a:xfrm>
        </p:grpSpPr>
        <p:sp>
          <p:nvSpPr>
            <p:cNvPr id="535"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540" name="Group"/>
            <p:cNvGrpSpPr/>
            <p:nvPr/>
          </p:nvGrpSpPr>
          <p:grpSpPr>
            <a:xfrm>
              <a:off x="127609" y="56353"/>
              <a:ext cx="1664087" cy="1664088"/>
              <a:chOff x="0" y="0"/>
              <a:chExt cx="1664086" cy="1664086"/>
            </a:xfrm>
          </p:grpSpPr>
          <p:grpSp>
            <p:nvGrpSpPr>
              <p:cNvPr id="538" name="Group"/>
              <p:cNvGrpSpPr/>
              <p:nvPr/>
            </p:nvGrpSpPr>
            <p:grpSpPr>
              <a:xfrm>
                <a:off x="0" y="0"/>
                <a:ext cx="1664087" cy="1664087"/>
                <a:chOff x="0" y="0"/>
                <a:chExt cx="1664086" cy="1664086"/>
              </a:xfrm>
            </p:grpSpPr>
            <p:pic>
              <p:nvPicPr>
                <p:cNvPr id="536"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537"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539"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Maintenant:…"/>
          <p:cNvSpPr txBox="1">
            <a:spLocks noGrp="1"/>
          </p:cNvSpPr>
          <p:nvPr>
            <p:ph type="title"/>
          </p:nvPr>
        </p:nvSpPr>
        <p:spPr>
          <a:prstGeom prst="rect">
            <a:avLst/>
          </a:prstGeom>
        </p:spPr>
        <p:txBody>
          <a:bodyPr/>
          <a:lstStyle/>
          <a:p>
            <a:r>
              <a:t>Maintenant:</a:t>
            </a:r>
            <a:br/>
            <a:endParaRPr sz="5000"/>
          </a:p>
          <a:p>
            <a:r>
              <a:t>Redécouvrons TCP/IP </a:t>
            </a:r>
          </a:p>
          <a:p>
            <a:pPr>
              <a:defRPr sz="8600" i="1"/>
            </a:pPr>
            <a:r>
              <a:t>Façon Montessori !</a:t>
            </a:r>
          </a:p>
        </p:txBody>
      </p:sp>
      <p:grpSp>
        <p:nvGrpSpPr>
          <p:cNvPr id="550" name="Group"/>
          <p:cNvGrpSpPr/>
          <p:nvPr/>
        </p:nvGrpSpPr>
        <p:grpSpPr>
          <a:xfrm>
            <a:off x="21894392" y="538035"/>
            <a:ext cx="1919306" cy="1776796"/>
            <a:chOff x="0" y="0"/>
            <a:chExt cx="1919305" cy="1776795"/>
          </a:xfrm>
        </p:grpSpPr>
        <p:sp>
          <p:nvSpPr>
            <p:cNvPr id="544"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549" name="Group"/>
            <p:cNvGrpSpPr/>
            <p:nvPr/>
          </p:nvGrpSpPr>
          <p:grpSpPr>
            <a:xfrm>
              <a:off x="127609" y="56353"/>
              <a:ext cx="1664087" cy="1664088"/>
              <a:chOff x="0" y="0"/>
              <a:chExt cx="1664086" cy="1664086"/>
            </a:xfrm>
          </p:grpSpPr>
          <p:grpSp>
            <p:nvGrpSpPr>
              <p:cNvPr id="547" name="Group"/>
              <p:cNvGrpSpPr/>
              <p:nvPr/>
            </p:nvGrpSpPr>
            <p:grpSpPr>
              <a:xfrm>
                <a:off x="0" y="0"/>
                <a:ext cx="1664087" cy="1664087"/>
                <a:chOff x="0" y="0"/>
                <a:chExt cx="1664086" cy="1664086"/>
              </a:xfrm>
            </p:grpSpPr>
            <p:pic>
              <p:nvPicPr>
                <p:cNvPr id="545"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546"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548"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grpSp>
        <p:nvGrpSpPr>
          <p:cNvPr id="557" name="Group"/>
          <p:cNvGrpSpPr/>
          <p:nvPr/>
        </p:nvGrpSpPr>
        <p:grpSpPr>
          <a:xfrm>
            <a:off x="19459545" y="538035"/>
            <a:ext cx="1919307" cy="1776796"/>
            <a:chOff x="0" y="0"/>
            <a:chExt cx="1919305" cy="1776795"/>
          </a:xfrm>
        </p:grpSpPr>
        <p:sp>
          <p:nvSpPr>
            <p:cNvPr id="551"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556" name="Group"/>
            <p:cNvGrpSpPr/>
            <p:nvPr/>
          </p:nvGrpSpPr>
          <p:grpSpPr>
            <a:xfrm>
              <a:off x="127609" y="56354"/>
              <a:ext cx="1664087" cy="1664087"/>
              <a:chOff x="0" y="0"/>
              <a:chExt cx="1664086" cy="1664086"/>
            </a:xfrm>
          </p:grpSpPr>
          <p:grpSp>
            <p:nvGrpSpPr>
              <p:cNvPr id="554" name="Group"/>
              <p:cNvGrpSpPr/>
              <p:nvPr/>
            </p:nvGrpSpPr>
            <p:grpSpPr>
              <a:xfrm>
                <a:off x="0" y="0"/>
                <a:ext cx="1664087" cy="1664087"/>
                <a:chOff x="0" y="0"/>
                <a:chExt cx="1664086" cy="1664086"/>
              </a:xfrm>
            </p:grpSpPr>
            <p:pic>
              <p:nvPicPr>
                <p:cNvPr id="552"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553"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555"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Bilan…"/>
          <p:cNvSpPr txBox="1">
            <a:spLocks noGrp="1"/>
          </p:cNvSpPr>
          <p:nvPr>
            <p:ph type="title"/>
          </p:nvPr>
        </p:nvSpPr>
        <p:spPr>
          <a:prstGeom prst="rect">
            <a:avLst/>
          </a:prstGeom>
        </p:spPr>
        <p:txBody>
          <a:bodyPr/>
          <a:lstStyle/>
          <a:p>
            <a:pPr defTabSz="796885">
              <a:defRPr sz="10864"/>
            </a:pPr>
            <a:r>
              <a:t>Bilan</a:t>
            </a:r>
          </a:p>
          <a:p>
            <a:pPr defTabSz="796885">
              <a:defRPr sz="10864"/>
            </a:pPr>
            <a:endParaRPr/>
          </a:p>
          <a:p>
            <a:pPr defTabSz="796885">
              <a:defRPr sz="10864"/>
            </a:pPr>
            <a:r>
              <a:t>On a perdu des enveloppes</a:t>
            </a:r>
          </a:p>
          <a:p>
            <a:pPr defTabSz="796885">
              <a:defRPr sz="10864"/>
            </a:pPr>
            <a:r>
              <a:t>Quel désordre !</a:t>
            </a:r>
          </a:p>
        </p:txBody>
      </p:sp>
      <p:sp>
        <p:nvSpPr>
          <p:cNvPr id="605" name="#2.a"/>
          <p:cNvSpPr txBox="1"/>
          <p:nvPr/>
        </p:nvSpPr>
        <p:spPr>
          <a:xfrm>
            <a:off x="575866" y="-1105"/>
            <a:ext cx="4591745" cy="285507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a:defRPr sz="11200">
                <a:latin typeface="+mn-lt"/>
                <a:ea typeface="+mn-ea"/>
                <a:cs typeface="+mn-cs"/>
                <a:sym typeface="Helvetica"/>
              </a:defRPr>
            </a:lvl1pPr>
          </a:lstStyle>
          <a:p>
            <a:r>
              <a:t>#2.a</a:t>
            </a:r>
          </a:p>
        </p:txBody>
      </p:sp>
      <p:grpSp>
        <p:nvGrpSpPr>
          <p:cNvPr id="612" name="Group"/>
          <p:cNvGrpSpPr/>
          <p:nvPr/>
        </p:nvGrpSpPr>
        <p:grpSpPr>
          <a:xfrm>
            <a:off x="21921266" y="538035"/>
            <a:ext cx="1919307" cy="1776796"/>
            <a:chOff x="0" y="0"/>
            <a:chExt cx="1919305" cy="1776795"/>
          </a:xfrm>
        </p:grpSpPr>
        <p:sp>
          <p:nvSpPr>
            <p:cNvPr id="606"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611" name="Group"/>
            <p:cNvGrpSpPr/>
            <p:nvPr/>
          </p:nvGrpSpPr>
          <p:grpSpPr>
            <a:xfrm>
              <a:off x="127609" y="56354"/>
              <a:ext cx="1664087" cy="1664087"/>
              <a:chOff x="0" y="0"/>
              <a:chExt cx="1664086" cy="1664086"/>
            </a:xfrm>
          </p:grpSpPr>
          <p:grpSp>
            <p:nvGrpSpPr>
              <p:cNvPr id="609" name="Group"/>
              <p:cNvGrpSpPr/>
              <p:nvPr/>
            </p:nvGrpSpPr>
            <p:grpSpPr>
              <a:xfrm>
                <a:off x="0" y="0"/>
                <a:ext cx="1664087" cy="1664087"/>
                <a:chOff x="0" y="0"/>
                <a:chExt cx="1664086" cy="1664086"/>
              </a:xfrm>
            </p:grpSpPr>
            <p:pic>
              <p:nvPicPr>
                <p:cNvPr id="607"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608"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610" name="UD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400" b="1">
                    <a:solidFill>
                      <a:srgbClr val="F1F1F1"/>
                    </a:solidFill>
                    <a:latin typeface="+mn-lt"/>
                    <a:ea typeface="+mn-ea"/>
                    <a:cs typeface="+mn-cs"/>
                    <a:sym typeface="Helvetica"/>
                  </a:defRPr>
                </a:lvl1pPr>
              </a:lstStyle>
              <a:p>
                <a:r>
                  <a:t>UDP</a:t>
                </a:r>
              </a:p>
            </p:txBody>
          </p:sp>
        </p:grpSp>
      </p:gr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NETWORXX"/>
          <p:cNvSpPr txBox="1">
            <a:spLocks noGrp="1"/>
          </p:cNvSpPr>
          <p:nvPr>
            <p:ph type="ctrTitle"/>
          </p:nvPr>
        </p:nvSpPr>
        <p:spPr>
          <a:prstGeom prst="rect">
            <a:avLst/>
          </a:prstGeom>
        </p:spPr>
        <p:txBody>
          <a:bodyPr/>
          <a:lstStyle>
            <a:lvl1pPr>
              <a:defRPr b="0"/>
            </a:lvl1pPr>
          </a:lstStyle>
          <a:p>
            <a:r>
              <a:t>NETWORXX</a:t>
            </a:r>
          </a:p>
        </p:txBody>
      </p:sp>
      <p:sp>
        <p:nvSpPr>
          <p:cNvPr id="303" name="Cyrille Dupuydauby @cyrdup…"/>
          <p:cNvSpPr txBox="1">
            <a:spLocks noGrp="1"/>
          </p:cNvSpPr>
          <p:nvPr>
            <p:ph type="subTitle" sz="quarter" idx="1"/>
          </p:nvPr>
        </p:nvSpPr>
        <p:spPr>
          <a:prstGeom prst="rect">
            <a:avLst/>
          </a:prstGeom>
        </p:spPr>
        <p:txBody>
          <a:bodyPr/>
          <a:lstStyle/>
          <a:p>
            <a:r>
              <a:t>Cyrille Dupuydauby </a:t>
            </a:r>
            <a:r>
              <a:rPr>
                <a:solidFill>
                  <a:srgbClr val="6CABEF"/>
                </a:solidFill>
              </a:rPr>
              <a:t>@cyrdup</a:t>
            </a:r>
          </a:p>
          <a:p>
            <a:r>
              <a:t>Raphaël Luta </a:t>
            </a:r>
            <a:r>
              <a:rPr>
                <a:solidFill>
                  <a:srgbClr val="6CABEF"/>
                </a:solidFill>
              </a:rPr>
              <a:t>@raphaelluta</a:t>
            </a:r>
          </a:p>
          <a:p>
            <a:r>
              <a:t>Thomas Pierrain </a:t>
            </a:r>
            <a:r>
              <a:rPr>
                <a:solidFill>
                  <a:srgbClr val="6CABEF"/>
                </a:solidFill>
              </a:rPr>
              <a:t>@tpierrain</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Quel est le message?"/>
          <p:cNvSpPr txBox="1">
            <a:spLocks noGrp="1"/>
          </p:cNvSpPr>
          <p:nvPr>
            <p:ph type="title"/>
          </p:nvPr>
        </p:nvSpPr>
        <p:spPr>
          <a:prstGeom prst="rect">
            <a:avLst/>
          </a:prstGeom>
        </p:spPr>
        <p:txBody>
          <a:bodyPr/>
          <a:lstStyle/>
          <a:p>
            <a:r>
              <a:t>Quel est le message?</a:t>
            </a: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Pourquoi Google ne respecte t-il pas le protocole TCP ? Qui est Naggle, et pourquoi garde t-il mes données en otage ? UDP est-il un protocole voyou ? Pourquoi les fichiers ne se transmettent-ils jamais à la vitesse attendue ?’"/>
          <p:cNvSpPr txBox="1">
            <a:spLocks noGrp="1"/>
          </p:cNvSpPr>
          <p:nvPr>
            <p:ph type="title"/>
          </p:nvPr>
        </p:nvSpPr>
        <p:spPr>
          <a:xfrm>
            <a:off x="1218582" y="3438815"/>
            <a:ext cx="21946835" cy="6838370"/>
          </a:xfrm>
          <a:prstGeom prst="rect">
            <a:avLst/>
          </a:prstGeom>
        </p:spPr>
        <p:txBody>
          <a:bodyPr/>
          <a:lstStyle>
            <a:lvl1pPr defTabSz="583287">
              <a:defRPr sz="7951" i="1"/>
            </a:lvl1pPr>
          </a:lstStyle>
          <a:p>
            <a:r>
              <a:t>‘Pourquoi Google ne respecte t-il pas le protocole TCP ? Qui est Naggle, et pourquoi garde t-il mes données en otage ? UDP est-il un protocole voyou ? Pourquoi les fichiers ne se transmettent-ils jamais à la vitesse attendue ?’</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Flow control et donc … négociation"/>
          <p:cNvSpPr txBox="1">
            <a:spLocks noGrp="1"/>
          </p:cNvSpPr>
          <p:nvPr>
            <p:ph type="title"/>
          </p:nvPr>
        </p:nvSpPr>
        <p:spPr>
          <a:prstGeom prst="rect">
            <a:avLst/>
          </a:prstGeom>
        </p:spPr>
        <p:txBody>
          <a:bodyPr/>
          <a:lstStyle/>
          <a:p>
            <a:r>
              <a:t>Flow control et donc … négociation</a:t>
            </a:r>
          </a:p>
        </p:txBody>
      </p:sp>
      <p:grpSp>
        <p:nvGrpSpPr>
          <p:cNvPr id="669" name="Group"/>
          <p:cNvGrpSpPr/>
          <p:nvPr/>
        </p:nvGrpSpPr>
        <p:grpSpPr>
          <a:xfrm>
            <a:off x="21894392" y="538035"/>
            <a:ext cx="1919306" cy="1776796"/>
            <a:chOff x="0" y="0"/>
            <a:chExt cx="1919305" cy="1776795"/>
          </a:xfrm>
        </p:grpSpPr>
        <p:sp>
          <p:nvSpPr>
            <p:cNvPr id="663"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668" name="Group"/>
            <p:cNvGrpSpPr/>
            <p:nvPr/>
          </p:nvGrpSpPr>
          <p:grpSpPr>
            <a:xfrm>
              <a:off x="127609" y="56353"/>
              <a:ext cx="1664087" cy="1664088"/>
              <a:chOff x="0" y="0"/>
              <a:chExt cx="1664086" cy="1664086"/>
            </a:xfrm>
          </p:grpSpPr>
          <p:grpSp>
            <p:nvGrpSpPr>
              <p:cNvPr id="666" name="Group"/>
              <p:cNvGrpSpPr/>
              <p:nvPr/>
            </p:nvGrpSpPr>
            <p:grpSpPr>
              <a:xfrm>
                <a:off x="0" y="0"/>
                <a:ext cx="1664087" cy="1664087"/>
                <a:chOff x="0" y="0"/>
                <a:chExt cx="1664086" cy="1664086"/>
              </a:xfrm>
            </p:grpSpPr>
            <p:pic>
              <p:nvPicPr>
                <p:cNvPr id="664" name="Image" descr="Image"/>
                <p:cNvPicPr>
                  <a:picLocks noChangeAspect="1"/>
                </p:cNvPicPr>
                <p:nvPr/>
              </p:nvPicPr>
              <p:blipFill>
                <a:blip r:embed="rId3">
                  <a:extLst/>
                </a:blip>
                <a:stretch>
                  <a:fillRect/>
                </a:stretch>
              </p:blipFill>
              <p:spPr>
                <a:xfrm>
                  <a:off x="0" y="0"/>
                  <a:ext cx="1664087" cy="1664087"/>
                </a:xfrm>
                <a:prstGeom prst="rect">
                  <a:avLst/>
                </a:prstGeom>
                <a:ln w="12700" cap="flat">
                  <a:noFill/>
                  <a:miter lim="400000"/>
                </a:ln>
                <a:effectLst/>
              </p:spPr>
            </p:pic>
            <p:sp>
              <p:nvSpPr>
                <p:cNvPr id="665"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667"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
        <p:nvSpPr>
          <p:cNvPr id="670" name="#4"/>
          <p:cNvSpPr txBox="1"/>
          <p:nvPr/>
        </p:nvSpPr>
        <p:spPr>
          <a:xfrm>
            <a:off x="575866" y="-1105"/>
            <a:ext cx="4591745" cy="285507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a:defRPr sz="11200">
                <a:latin typeface="+mn-lt"/>
                <a:ea typeface="+mn-ea"/>
                <a:cs typeface="+mn-cs"/>
                <a:sym typeface="Helvetica"/>
              </a:defRPr>
            </a:lvl1pPr>
          </a:lstStyle>
          <a:p>
            <a:r>
              <a:t>#4</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3" name="Group"/>
          <p:cNvGrpSpPr/>
          <p:nvPr/>
        </p:nvGrpSpPr>
        <p:grpSpPr>
          <a:xfrm>
            <a:off x="21894392" y="538035"/>
            <a:ext cx="1919306" cy="1776796"/>
            <a:chOff x="0" y="0"/>
            <a:chExt cx="1919305" cy="1776795"/>
          </a:xfrm>
        </p:grpSpPr>
        <p:sp>
          <p:nvSpPr>
            <p:cNvPr id="677"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682" name="Group"/>
            <p:cNvGrpSpPr/>
            <p:nvPr/>
          </p:nvGrpSpPr>
          <p:grpSpPr>
            <a:xfrm>
              <a:off x="127609" y="56353"/>
              <a:ext cx="1664087" cy="1664088"/>
              <a:chOff x="0" y="0"/>
              <a:chExt cx="1664086" cy="1664086"/>
            </a:xfrm>
          </p:grpSpPr>
          <p:grpSp>
            <p:nvGrpSpPr>
              <p:cNvPr id="680" name="Group"/>
              <p:cNvGrpSpPr/>
              <p:nvPr/>
            </p:nvGrpSpPr>
            <p:grpSpPr>
              <a:xfrm>
                <a:off x="0" y="0"/>
                <a:ext cx="1664087" cy="1664087"/>
                <a:chOff x="0" y="0"/>
                <a:chExt cx="1664086" cy="1664086"/>
              </a:xfrm>
            </p:grpSpPr>
            <p:pic>
              <p:nvPicPr>
                <p:cNvPr id="678" name="Image" descr="Image"/>
                <p:cNvPicPr>
                  <a:picLocks noChangeAspect="1"/>
                </p:cNvPicPr>
                <p:nvPr/>
              </p:nvPicPr>
              <p:blipFill>
                <a:blip r:embed="rId3">
                  <a:extLst/>
                </a:blip>
                <a:stretch>
                  <a:fillRect/>
                </a:stretch>
              </p:blipFill>
              <p:spPr>
                <a:xfrm>
                  <a:off x="0" y="0"/>
                  <a:ext cx="1664087" cy="1664087"/>
                </a:xfrm>
                <a:prstGeom prst="rect">
                  <a:avLst/>
                </a:prstGeom>
                <a:ln w="12700" cap="flat">
                  <a:noFill/>
                  <a:miter lim="400000"/>
                </a:ln>
                <a:effectLst/>
              </p:spPr>
            </p:pic>
            <p:sp>
              <p:nvSpPr>
                <p:cNvPr id="679"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681"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
        <p:nvSpPr>
          <p:cNvPr id="684" name="#4"/>
          <p:cNvSpPr txBox="1"/>
          <p:nvPr/>
        </p:nvSpPr>
        <p:spPr>
          <a:xfrm>
            <a:off x="575866" y="-1105"/>
            <a:ext cx="4591745" cy="285507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a:defRPr sz="11200">
                <a:latin typeface="+mn-lt"/>
                <a:ea typeface="+mn-ea"/>
                <a:cs typeface="+mn-cs"/>
                <a:sym typeface="Helvetica"/>
              </a:defRPr>
            </a:lvl1pPr>
          </a:lstStyle>
          <a:p>
            <a:r>
              <a:t>#4</a:t>
            </a:r>
          </a:p>
        </p:txBody>
      </p:sp>
      <p:grpSp>
        <p:nvGrpSpPr>
          <p:cNvPr id="687" name="Group"/>
          <p:cNvGrpSpPr/>
          <p:nvPr/>
        </p:nvGrpSpPr>
        <p:grpSpPr>
          <a:xfrm>
            <a:off x="2797390" y="2378888"/>
            <a:ext cx="18789220" cy="10018020"/>
            <a:chOff x="0" y="0"/>
            <a:chExt cx="18789219" cy="10018018"/>
          </a:xfrm>
        </p:grpSpPr>
        <p:sp>
          <p:nvSpPr>
            <p:cNvPr id="685" name="Rectangle"/>
            <p:cNvSpPr/>
            <p:nvPr/>
          </p:nvSpPr>
          <p:spPr>
            <a:xfrm>
              <a:off x="0" y="0"/>
              <a:ext cx="18789220" cy="10018019"/>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pic>
          <p:nvPicPr>
            <p:cNvPr id="686" name="Image" descr="Image"/>
            <p:cNvPicPr>
              <a:picLocks noChangeAspect="1"/>
            </p:cNvPicPr>
            <p:nvPr/>
          </p:nvPicPr>
          <p:blipFill>
            <a:blip r:embed="rId4">
              <a:extLst/>
            </a:blip>
            <a:srcRect/>
            <a:stretch>
              <a:fillRect/>
            </a:stretch>
          </p:blipFill>
          <p:spPr>
            <a:xfrm>
              <a:off x="886998" y="537418"/>
              <a:ext cx="17015094" cy="8943014"/>
            </a:xfrm>
            <a:prstGeom prst="rect">
              <a:avLst/>
            </a:prstGeom>
            <a:ln w="12700" cap="flat">
              <a:noFill/>
              <a:miter lim="400000"/>
            </a:ln>
            <a:effectLst/>
          </p:spPr>
        </p:pic>
      </p:gr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Title"/>
          <p:cNvSpPr txBox="1">
            <a:spLocks noGrp="1"/>
          </p:cNvSpPr>
          <p:nvPr>
            <p:ph type="title"/>
          </p:nvPr>
        </p:nvSpPr>
        <p:spPr>
          <a:prstGeom prst="rect">
            <a:avLst/>
          </a:prstGeom>
        </p:spPr>
        <p:txBody>
          <a:bodyPr/>
          <a:lstStyle/>
          <a:p>
            <a:endParaRPr/>
          </a:p>
        </p:txBody>
      </p:sp>
      <p:grpSp>
        <p:nvGrpSpPr>
          <p:cNvPr id="698" name="Group"/>
          <p:cNvGrpSpPr/>
          <p:nvPr/>
        </p:nvGrpSpPr>
        <p:grpSpPr>
          <a:xfrm>
            <a:off x="21894392" y="538035"/>
            <a:ext cx="1919306" cy="1776796"/>
            <a:chOff x="0" y="0"/>
            <a:chExt cx="1919305" cy="1776795"/>
          </a:xfrm>
        </p:grpSpPr>
        <p:sp>
          <p:nvSpPr>
            <p:cNvPr id="692"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697" name="Group"/>
            <p:cNvGrpSpPr/>
            <p:nvPr/>
          </p:nvGrpSpPr>
          <p:grpSpPr>
            <a:xfrm>
              <a:off x="127609" y="56353"/>
              <a:ext cx="1664087" cy="1664088"/>
              <a:chOff x="0" y="0"/>
              <a:chExt cx="1664086" cy="1664086"/>
            </a:xfrm>
          </p:grpSpPr>
          <p:grpSp>
            <p:nvGrpSpPr>
              <p:cNvPr id="695" name="Group"/>
              <p:cNvGrpSpPr/>
              <p:nvPr/>
            </p:nvGrpSpPr>
            <p:grpSpPr>
              <a:xfrm>
                <a:off x="0" y="0"/>
                <a:ext cx="1664087" cy="1664087"/>
                <a:chOff x="0" y="0"/>
                <a:chExt cx="1664086" cy="1664086"/>
              </a:xfrm>
            </p:grpSpPr>
            <p:pic>
              <p:nvPicPr>
                <p:cNvPr id="693" name="Image" descr="Image"/>
                <p:cNvPicPr>
                  <a:picLocks noChangeAspect="1"/>
                </p:cNvPicPr>
                <p:nvPr/>
              </p:nvPicPr>
              <p:blipFill>
                <a:blip r:embed="rId3">
                  <a:extLst/>
                </a:blip>
                <a:stretch>
                  <a:fillRect/>
                </a:stretch>
              </p:blipFill>
              <p:spPr>
                <a:xfrm>
                  <a:off x="0" y="0"/>
                  <a:ext cx="1664087" cy="1664087"/>
                </a:xfrm>
                <a:prstGeom prst="rect">
                  <a:avLst/>
                </a:prstGeom>
                <a:ln w="12700" cap="flat">
                  <a:noFill/>
                  <a:miter lim="400000"/>
                </a:ln>
                <a:effectLst/>
              </p:spPr>
            </p:pic>
            <p:sp>
              <p:nvSpPr>
                <p:cNvPr id="694"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696"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
        <p:nvSpPr>
          <p:cNvPr id="699" name="#5"/>
          <p:cNvSpPr txBox="1"/>
          <p:nvPr/>
        </p:nvSpPr>
        <p:spPr>
          <a:xfrm>
            <a:off x="575866" y="-1105"/>
            <a:ext cx="4591745" cy="285507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a:defRPr sz="11200">
                <a:latin typeface="+mn-lt"/>
                <a:ea typeface="+mn-ea"/>
                <a:cs typeface="+mn-cs"/>
                <a:sym typeface="Helvetica"/>
              </a:defRPr>
            </a:lvl1pPr>
          </a:lstStyle>
          <a:p>
            <a:r>
              <a:t>#5</a:t>
            </a:r>
          </a:p>
        </p:txBody>
      </p:sp>
      <p:pic>
        <p:nvPicPr>
          <p:cNvPr id="700" name="Image" descr="Image"/>
          <p:cNvPicPr>
            <a:picLocks noChangeAspect="1"/>
          </p:cNvPicPr>
          <p:nvPr/>
        </p:nvPicPr>
        <p:blipFill>
          <a:blip r:embed="rId4">
            <a:extLst/>
          </a:blip>
          <a:stretch>
            <a:fillRect/>
          </a:stretch>
        </p:blipFill>
        <p:spPr>
          <a:xfrm>
            <a:off x="3755290" y="2825737"/>
            <a:ext cx="17348201" cy="9753601"/>
          </a:xfrm>
          <a:prstGeom prst="rect">
            <a:avLst/>
          </a:prstGeom>
          <a:ln w="12700">
            <a:miter lim="400000"/>
          </a:ln>
        </p:spPr>
      </p:pic>
      <p:sp>
        <p:nvSpPr>
          <p:cNvPr id="701" name="Réseau non trivial"/>
          <p:cNvSpPr txBox="1"/>
          <p:nvPr/>
        </p:nvSpPr>
        <p:spPr>
          <a:xfrm>
            <a:off x="1355816" y="58633"/>
            <a:ext cx="21672368" cy="2735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a:defRPr sz="11200">
                <a:latin typeface="+mn-lt"/>
                <a:ea typeface="+mn-ea"/>
                <a:cs typeface="+mn-cs"/>
                <a:sym typeface="Helvetica"/>
              </a:defRPr>
            </a:lvl1pPr>
          </a:lstStyle>
          <a:p>
            <a:r>
              <a:t>Réseau non trivial</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low start &amp;…"/>
          <p:cNvSpPr txBox="1">
            <a:spLocks noGrp="1"/>
          </p:cNvSpPr>
          <p:nvPr>
            <p:ph type="title"/>
          </p:nvPr>
        </p:nvSpPr>
        <p:spPr>
          <a:prstGeom prst="rect">
            <a:avLst/>
          </a:prstGeom>
        </p:spPr>
        <p:txBody>
          <a:bodyPr/>
          <a:lstStyle/>
          <a:p>
            <a:r>
              <a:t>Slow start &amp;</a:t>
            </a:r>
          </a:p>
          <a:p>
            <a:r>
              <a:t>Congestion control</a:t>
            </a:r>
          </a:p>
        </p:txBody>
      </p:sp>
      <p:grpSp>
        <p:nvGrpSpPr>
          <p:cNvPr id="712" name="Group"/>
          <p:cNvGrpSpPr/>
          <p:nvPr/>
        </p:nvGrpSpPr>
        <p:grpSpPr>
          <a:xfrm>
            <a:off x="21894392" y="538035"/>
            <a:ext cx="1919306" cy="1776796"/>
            <a:chOff x="0" y="0"/>
            <a:chExt cx="1919305" cy="1776795"/>
          </a:xfrm>
        </p:grpSpPr>
        <p:sp>
          <p:nvSpPr>
            <p:cNvPr id="706"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711" name="Group"/>
            <p:cNvGrpSpPr/>
            <p:nvPr/>
          </p:nvGrpSpPr>
          <p:grpSpPr>
            <a:xfrm>
              <a:off x="127609" y="56353"/>
              <a:ext cx="1664087" cy="1664088"/>
              <a:chOff x="0" y="0"/>
              <a:chExt cx="1664086" cy="1664086"/>
            </a:xfrm>
          </p:grpSpPr>
          <p:grpSp>
            <p:nvGrpSpPr>
              <p:cNvPr id="709" name="Group"/>
              <p:cNvGrpSpPr/>
              <p:nvPr/>
            </p:nvGrpSpPr>
            <p:grpSpPr>
              <a:xfrm>
                <a:off x="0" y="0"/>
                <a:ext cx="1664087" cy="1664087"/>
                <a:chOff x="0" y="0"/>
                <a:chExt cx="1664086" cy="1664086"/>
              </a:xfrm>
            </p:grpSpPr>
            <p:pic>
              <p:nvPicPr>
                <p:cNvPr id="707" name="Image" descr="Image"/>
                <p:cNvPicPr>
                  <a:picLocks noChangeAspect="1"/>
                </p:cNvPicPr>
                <p:nvPr/>
              </p:nvPicPr>
              <p:blipFill>
                <a:blip r:embed="rId3">
                  <a:extLst/>
                </a:blip>
                <a:stretch>
                  <a:fillRect/>
                </a:stretch>
              </p:blipFill>
              <p:spPr>
                <a:xfrm>
                  <a:off x="0" y="0"/>
                  <a:ext cx="1664087" cy="1664087"/>
                </a:xfrm>
                <a:prstGeom prst="rect">
                  <a:avLst/>
                </a:prstGeom>
                <a:ln w="12700" cap="flat">
                  <a:noFill/>
                  <a:miter lim="400000"/>
                </a:ln>
                <a:effectLst/>
              </p:spPr>
            </p:pic>
            <p:sp>
              <p:nvSpPr>
                <p:cNvPr id="708"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710"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
        <p:nvSpPr>
          <p:cNvPr id="713" name="#5"/>
          <p:cNvSpPr txBox="1"/>
          <p:nvPr/>
        </p:nvSpPr>
        <p:spPr>
          <a:xfrm>
            <a:off x="575866" y="-1105"/>
            <a:ext cx="4591745" cy="285507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a:defRPr sz="11200">
                <a:latin typeface="+mn-lt"/>
                <a:ea typeface="+mn-ea"/>
                <a:cs typeface="+mn-cs"/>
                <a:sym typeface="Helvetica"/>
              </a:defRPr>
            </a:lvl1pPr>
          </a:lstStyle>
          <a:p>
            <a:r>
              <a:t>#5</a:t>
            </a: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Méfiez vous des intermédiaires !"/>
          <p:cNvSpPr txBox="1">
            <a:spLocks noGrp="1"/>
          </p:cNvSpPr>
          <p:nvPr>
            <p:ph type="title"/>
          </p:nvPr>
        </p:nvSpPr>
        <p:spPr>
          <a:xfrm>
            <a:off x="1511293" y="387233"/>
            <a:ext cx="19846827" cy="2078401"/>
          </a:xfrm>
          <a:prstGeom prst="rect">
            <a:avLst/>
          </a:prstGeom>
        </p:spPr>
        <p:txBody>
          <a:bodyPr/>
          <a:lstStyle>
            <a:lvl1pPr defTabSz="788669">
              <a:defRPr sz="10752"/>
            </a:lvl1pPr>
          </a:lstStyle>
          <a:p>
            <a:r>
              <a:t>Méfiez vous des intermédiaires !</a:t>
            </a:r>
          </a:p>
        </p:txBody>
      </p:sp>
      <p:grpSp>
        <p:nvGrpSpPr>
          <p:cNvPr id="724" name="Group"/>
          <p:cNvGrpSpPr/>
          <p:nvPr/>
        </p:nvGrpSpPr>
        <p:grpSpPr>
          <a:xfrm>
            <a:off x="21894392" y="538035"/>
            <a:ext cx="1919306" cy="1776796"/>
            <a:chOff x="0" y="0"/>
            <a:chExt cx="1919305" cy="1776795"/>
          </a:xfrm>
        </p:grpSpPr>
        <p:sp>
          <p:nvSpPr>
            <p:cNvPr id="718"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723" name="Group"/>
            <p:cNvGrpSpPr/>
            <p:nvPr/>
          </p:nvGrpSpPr>
          <p:grpSpPr>
            <a:xfrm>
              <a:off x="127609" y="56353"/>
              <a:ext cx="1664087" cy="1664088"/>
              <a:chOff x="0" y="0"/>
              <a:chExt cx="1664086" cy="1664086"/>
            </a:xfrm>
          </p:grpSpPr>
          <p:grpSp>
            <p:nvGrpSpPr>
              <p:cNvPr id="721" name="Group"/>
              <p:cNvGrpSpPr/>
              <p:nvPr/>
            </p:nvGrpSpPr>
            <p:grpSpPr>
              <a:xfrm>
                <a:off x="0" y="0"/>
                <a:ext cx="1664087" cy="1664087"/>
                <a:chOff x="0" y="0"/>
                <a:chExt cx="1664086" cy="1664086"/>
              </a:xfrm>
            </p:grpSpPr>
            <p:pic>
              <p:nvPicPr>
                <p:cNvPr id="719" name="Image" descr="Image"/>
                <p:cNvPicPr>
                  <a:picLocks noChangeAspect="1"/>
                </p:cNvPicPr>
                <p:nvPr/>
              </p:nvPicPr>
              <p:blipFill>
                <a:blip r:embed="rId3">
                  <a:extLst/>
                </a:blip>
                <a:stretch>
                  <a:fillRect/>
                </a:stretch>
              </p:blipFill>
              <p:spPr>
                <a:xfrm>
                  <a:off x="0" y="0"/>
                  <a:ext cx="1664087" cy="1664087"/>
                </a:xfrm>
                <a:prstGeom prst="rect">
                  <a:avLst/>
                </a:prstGeom>
                <a:ln w="12700" cap="flat">
                  <a:noFill/>
                  <a:miter lim="400000"/>
                </a:ln>
                <a:effectLst/>
              </p:spPr>
            </p:pic>
            <p:sp>
              <p:nvSpPr>
                <p:cNvPr id="720"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722"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pic>
        <p:nvPicPr>
          <p:cNvPr id="725" name="Image" descr="Image"/>
          <p:cNvPicPr>
            <a:picLocks noChangeAspect="1"/>
          </p:cNvPicPr>
          <p:nvPr/>
        </p:nvPicPr>
        <p:blipFill>
          <a:blip r:embed="rId4">
            <a:extLst/>
          </a:blip>
          <a:stretch>
            <a:fillRect/>
          </a:stretch>
        </p:blipFill>
        <p:spPr>
          <a:xfrm>
            <a:off x="4589195" y="2750305"/>
            <a:ext cx="15205610" cy="937448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5" name="Group"/>
          <p:cNvGrpSpPr/>
          <p:nvPr/>
        </p:nvGrpSpPr>
        <p:grpSpPr>
          <a:xfrm>
            <a:off x="21894392" y="538035"/>
            <a:ext cx="1919306" cy="1776796"/>
            <a:chOff x="0" y="0"/>
            <a:chExt cx="1919305" cy="1776795"/>
          </a:xfrm>
        </p:grpSpPr>
        <p:sp>
          <p:nvSpPr>
            <p:cNvPr id="729"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734" name="Group"/>
            <p:cNvGrpSpPr/>
            <p:nvPr/>
          </p:nvGrpSpPr>
          <p:grpSpPr>
            <a:xfrm>
              <a:off x="127609" y="56353"/>
              <a:ext cx="1664087" cy="1664088"/>
              <a:chOff x="0" y="0"/>
              <a:chExt cx="1664086" cy="1664086"/>
            </a:xfrm>
          </p:grpSpPr>
          <p:grpSp>
            <p:nvGrpSpPr>
              <p:cNvPr id="732" name="Group"/>
              <p:cNvGrpSpPr/>
              <p:nvPr/>
            </p:nvGrpSpPr>
            <p:grpSpPr>
              <a:xfrm>
                <a:off x="0" y="0"/>
                <a:ext cx="1664087" cy="1664087"/>
                <a:chOff x="0" y="0"/>
                <a:chExt cx="1664086" cy="1664086"/>
              </a:xfrm>
            </p:grpSpPr>
            <p:pic>
              <p:nvPicPr>
                <p:cNvPr id="730"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731"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733"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pic>
        <p:nvPicPr>
          <p:cNvPr id="736" name="Image" descr="Image"/>
          <p:cNvPicPr>
            <a:picLocks noChangeAspect="1"/>
          </p:cNvPicPr>
          <p:nvPr/>
        </p:nvPicPr>
        <p:blipFill>
          <a:blip r:embed="rId3">
            <a:extLst/>
          </a:blip>
          <a:stretch>
            <a:fillRect/>
          </a:stretch>
        </p:blipFill>
        <p:spPr>
          <a:xfrm>
            <a:off x="4304479" y="3435343"/>
            <a:ext cx="15775042" cy="8869027"/>
          </a:xfrm>
          <a:prstGeom prst="rect">
            <a:avLst/>
          </a:prstGeom>
          <a:ln w="12700">
            <a:miter lim="400000"/>
          </a:ln>
        </p:spPr>
      </p:pic>
      <p:sp>
        <p:nvSpPr>
          <p:cNvPr id="737" name="Méfiez vous des intermédiaires"/>
          <p:cNvSpPr txBox="1">
            <a:spLocks noGrp="1"/>
          </p:cNvSpPr>
          <p:nvPr>
            <p:ph type="title"/>
          </p:nvPr>
        </p:nvSpPr>
        <p:spPr>
          <a:xfrm>
            <a:off x="1511293" y="387233"/>
            <a:ext cx="19846827" cy="2078401"/>
          </a:xfrm>
          <a:prstGeom prst="rect">
            <a:avLst/>
          </a:prstGeom>
        </p:spPr>
        <p:txBody>
          <a:bodyPr/>
          <a:lstStyle/>
          <a:p>
            <a:r>
              <a:t>Méfiez vous des intermédiaires</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Une connexion TCP peut se couper sans que vous le sachiez"/>
          <p:cNvSpPr txBox="1">
            <a:spLocks noGrp="1"/>
          </p:cNvSpPr>
          <p:nvPr>
            <p:ph type="title"/>
          </p:nvPr>
        </p:nvSpPr>
        <p:spPr>
          <a:prstGeom prst="rect">
            <a:avLst/>
          </a:prstGeom>
        </p:spPr>
        <p:txBody>
          <a:bodyPr/>
          <a:lstStyle>
            <a:lvl1pPr defTabSz="788669">
              <a:defRPr sz="10752"/>
            </a:lvl1pPr>
          </a:lstStyle>
          <a:p>
            <a:r>
              <a:t>Une connexion TCP peut se couper sans que vous le sachiez</a:t>
            </a:r>
          </a:p>
        </p:txBody>
      </p:sp>
      <p:sp>
        <p:nvSpPr>
          <p:cNvPr id="740" name="Dans les faits"/>
          <p:cNvSpPr txBox="1">
            <a:spLocks noGrp="1"/>
          </p:cNvSpPr>
          <p:nvPr>
            <p:ph type="body" sz="quarter" idx="1"/>
          </p:nvPr>
        </p:nvSpPr>
        <p:spPr>
          <a:xfrm>
            <a:off x="7357970" y="1249035"/>
            <a:ext cx="9668061" cy="1289595"/>
          </a:xfrm>
          <a:prstGeom prst="rect">
            <a:avLst/>
          </a:prstGeom>
        </p:spPr>
        <p:txBody>
          <a:bodyPr/>
          <a:lstStyle>
            <a:lvl1pPr defTabSz="550425">
              <a:defRPr sz="7504"/>
            </a:lvl1pPr>
          </a:lstStyle>
          <a:p>
            <a:r>
              <a:t>Dans les faits</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CP Connection…"/>
          <p:cNvSpPr txBox="1">
            <a:spLocks noGrp="1"/>
          </p:cNvSpPr>
          <p:nvPr>
            <p:ph type="title"/>
          </p:nvPr>
        </p:nvSpPr>
        <p:spPr>
          <a:prstGeom prst="rect">
            <a:avLst/>
          </a:prstGeom>
        </p:spPr>
        <p:txBody>
          <a:bodyPr/>
          <a:lstStyle/>
          <a:p>
            <a:r>
              <a:t>TCP Connection </a:t>
            </a:r>
          </a:p>
          <a:p>
            <a:r>
              <a:t>is an abstraction!</a:t>
            </a:r>
          </a:p>
        </p:txBody>
      </p:sp>
      <p:sp>
        <p:nvSpPr>
          <p:cNvPr id="743" name="#3"/>
          <p:cNvSpPr txBox="1">
            <a:spLocks noGrp="1"/>
          </p:cNvSpPr>
          <p:nvPr>
            <p:ph type="body" sz="quarter" idx="1"/>
          </p:nvPr>
        </p:nvSpPr>
        <p:spPr>
          <a:prstGeom prst="rect">
            <a:avLst/>
          </a:prstGeom>
        </p:spPr>
        <p:txBody>
          <a:bodyPr>
            <a:normAutofit lnSpcReduction="10000"/>
          </a:bodyPr>
          <a:lstStyle>
            <a:lvl1pPr defTabSz="418980">
              <a:defRPr sz="5712"/>
            </a:lvl1pPr>
          </a:lstStyle>
          <a:p>
            <a:r>
              <a:t>#3</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IMG_1120.jpg" descr="IMG_1120.jpg"/>
          <p:cNvPicPr>
            <a:picLocks noGrp="1" noChangeAspect="1"/>
          </p:cNvPicPr>
          <p:nvPr>
            <p:ph type="pic" idx="13"/>
          </p:nvPr>
        </p:nvPicPr>
        <p:blipFill>
          <a:blip r:embed="rId2">
            <a:extLst/>
          </a:blip>
          <a:srcRect l="16319" r="16319"/>
          <a:stretch>
            <a:fillRect/>
          </a:stretch>
        </p:blipFill>
        <p:spPr>
          <a:xfrm>
            <a:off x="13571690" y="2898909"/>
            <a:ext cx="8187335" cy="9649359"/>
          </a:xfrm>
          <a:prstGeom prst="rect">
            <a:avLst/>
          </a:prstGeom>
        </p:spPr>
      </p:pic>
      <p:sp>
        <p:nvSpPr>
          <p:cNvPr id="306" name="@cyrdup"/>
          <p:cNvSpPr txBox="1">
            <a:spLocks noGrp="1"/>
          </p:cNvSpPr>
          <p:nvPr>
            <p:ph type="title"/>
          </p:nvPr>
        </p:nvSpPr>
        <p:spPr>
          <a:prstGeom prst="rect">
            <a:avLst/>
          </a:prstGeom>
        </p:spPr>
        <p:txBody>
          <a:bodyPr/>
          <a:lstStyle>
            <a:lvl1pPr>
              <a:defRPr>
                <a:solidFill>
                  <a:srgbClr val="63AEEB"/>
                </a:solidFill>
              </a:defRPr>
            </a:lvl1pPr>
          </a:lstStyle>
          <a:p>
            <a:r>
              <a:t>@cyrdup</a:t>
            </a:r>
          </a:p>
        </p:txBody>
      </p:sp>
      <p:sp>
        <p:nvSpPr>
          <p:cNvPr id="307" name="Approche ‘Pit of success’…"/>
          <p:cNvSpPr txBox="1">
            <a:spLocks noGrp="1"/>
          </p:cNvSpPr>
          <p:nvPr>
            <p:ph type="body" sz="half" idx="1"/>
          </p:nvPr>
        </p:nvSpPr>
        <p:spPr>
          <a:prstGeom prst="rect">
            <a:avLst/>
          </a:prstGeom>
        </p:spPr>
        <p:txBody>
          <a:bodyPr/>
          <a:lstStyle/>
          <a:p>
            <a:r>
              <a:t>Approche ‘Pit of success’</a:t>
            </a:r>
          </a:p>
          <a:p>
            <a:r>
              <a:t>Parle (trop) fort</a:t>
            </a:r>
          </a:p>
          <a:p>
            <a:r>
              <a:t>Code depuis (trop) longtemps</a:t>
            </a:r>
          </a:p>
          <a:p>
            <a:r>
              <a:t>Regarde (trop) sous le capot</a:t>
            </a:r>
          </a:p>
          <a:p>
            <a:r>
              <a:t>Poste (trop) peu sur son blog</a:t>
            </a:r>
          </a:p>
          <a:p>
            <a:r>
              <a:t>Aime (trop) le multithread</a:t>
            </a:r>
          </a:p>
          <a:p>
            <a:r>
              <a:t>Contributeur OSS (NFluent, Michonne, Rafting)</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Wrap up"/>
          <p:cNvSpPr txBox="1">
            <a:spLocks noGrp="1"/>
          </p:cNvSpPr>
          <p:nvPr>
            <p:ph type="title"/>
          </p:nvPr>
        </p:nvSpPr>
        <p:spPr>
          <a:prstGeom prst="rect">
            <a:avLst/>
          </a:prstGeom>
        </p:spPr>
        <p:txBody>
          <a:bodyPr/>
          <a:lstStyle/>
          <a:p>
            <a:r>
              <a:t>Wrap up</a:t>
            </a:r>
          </a:p>
        </p:txBody>
      </p:sp>
      <p:sp>
        <p:nvSpPr>
          <p:cNvPr id="746" name="Echanges fiables sur medium non-fiable…"/>
          <p:cNvSpPr txBox="1">
            <a:spLocks noGrp="1"/>
          </p:cNvSpPr>
          <p:nvPr>
            <p:ph type="body" idx="1"/>
          </p:nvPr>
        </p:nvSpPr>
        <p:spPr>
          <a:prstGeom prst="rect">
            <a:avLst/>
          </a:prstGeom>
        </p:spPr>
        <p:txBody>
          <a:bodyPr/>
          <a:lstStyle/>
          <a:p>
            <a:pPr defTabSz="805100">
              <a:spcBef>
                <a:spcPts val="5700"/>
              </a:spcBef>
              <a:defRPr sz="4704"/>
            </a:pPr>
            <a:r>
              <a:t>Echanges fiables sur medium non-fiable</a:t>
            </a:r>
          </a:p>
          <a:p>
            <a:pPr defTabSz="805100">
              <a:spcBef>
                <a:spcPts val="5700"/>
              </a:spcBef>
              <a:defRPr sz="4704"/>
            </a:pPr>
            <a:r>
              <a:t>Grace à :</a:t>
            </a:r>
          </a:p>
          <a:p>
            <a:pPr marL="224027" indent="-224027" defTabSz="805100">
              <a:spcBef>
                <a:spcPts val="5700"/>
              </a:spcBef>
              <a:buSzPct val="100000"/>
              <a:buChar char="•"/>
              <a:defRPr sz="4704"/>
            </a:pPr>
            <a:r>
              <a:t> Numérotation paquet</a:t>
            </a:r>
          </a:p>
          <a:p>
            <a:pPr marL="224027" indent="-224027" defTabSz="805100">
              <a:spcBef>
                <a:spcPts val="5700"/>
              </a:spcBef>
              <a:buSzPct val="100000"/>
              <a:buChar char="•"/>
              <a:defRPr sz="4704"/>
            </a:pPr>
            <a:r>
              <a:t>Acquittements</a:t>
            </a:r>
          </a:p>
          <a:p>
            <a:pPr marL="224027" indent="-224027" defTabSz="805100">
              <a:spcBef>
                <a:spcPts val="5700"/>
              </a:spcBef>
              <a:buSzPct val="100000"/>
              <a:buChar char="•"/>
              <a:defRPr sz="4704"/>
            </a:pPr>
            <a:r>
              <a:t>Flow control</a:t>
            </a:r>
          </a:p>
          <a:p>
            <a:pPr marL="224027" indent="-224027" defTabSz="805100">
              <a:spcBef>
                <a:spcPts val="5700"/>
              </a:spcBef>
              <a:buSzPct val="100000"/>
              <a:buChar char="•"/>
              <a:defRPr sz="4704"/>
            </a:pPr>
            <a:r>
              <a:t>Congestion control</a:t>
            </a:r>
          </a:p>
        </p:txBody>
      </p:sp>
      <p:grpSp>
        <p:nvGrpSpPr>
          <p:cNvPr id="753" name="Group"/>
          <p:cNvGrpSpPr/>
          <p:nvPr/>
        </p:nvGrpSpPr>
        <p:grpSpPr>
          <a:xfrm>
            <a:off x="21894392" y="538035"/>
            <a:ext cx="1919306" cy="1776796"/>
            <a:chOff x="0" y="0"/>
            <a:chExt cx="1919305" cy="1776795"/>
          </a:xfrm>
        </p:grpSpPr>
        <p:sp>
          <p:nvSpPr>
            <p:cNvPr id="747"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752" name="Group"/>
            <p:cNvGrpSpPr/>
            <p:nvPr/>
          </p:nvGrpSpPr>
          <p:grpSpPr>
            <a:xfrm>
              <a:off x="127609" y="56353"/>
              <a:ext cx="1664087" cy="1664088"/>
              <a:chOff x="0" y="0"/>
              <a:chExt cx="1664086" cy="1664086"/>
            </a:xfrm>
          </p:grpSpPr>
          <p:grpSp>
            <p:nvGrpSpPr>
              <p:cNvPr id="750" name="Group"/>
              <p:cNvGrpSpPr/>
              <p:nvPr/>
            </p:nvGrpSpPr>
            <p:grpSpPr>
              <a:xfrm>
                <a:off x="0" y="0"/>
                <a:ext cx="1664087" cy="1664087"/>
                <a:chOff x="0" y="0"/>
                <a:chExt cx="1664086" cy="1664086"/>
              </a:xfrm>
            </p:grpSpPr>
            <p:pic>
              <p:nvPicPr>
                <p:cNvPr id="748"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749"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751"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Problème #1 (côté backends)"/>
          <p:cNvSpPr txBox="1">
            <a:spLocks noGrp="1"/>
          </p:cNvSpPr>
          <p:nvPr>
            <p:ph type="title"/>
          </p:nvPr>
        </p:nvSpPr>
        <p:spPr>
          <a:prstGeom prst="rect">
            <a:avLst/>
          </a:prstGeom>
        </p:spPr>
        <p:txBody>
          <a:bodyPr/>
          <a:lstStyle>
            <a:lvl1pPr defTabSz="788669">
              <a:defRPr sz="10752"/>
            </a:lvl1pPr>
          </a:lstStyle>
          <a:p>
            <a:r>
              <a:t>Problème #1 (côté backends)</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Rectangle"/>
          <p:cNvSpPr/>
          <p:nvPr/>
        </p:nvSpPr>
        <p:spPr>
          <a:xfrm>
            <a:off x="13401360" y="6097509"/>
            <a:ext cx="1116487" cy="616070"/>
          </a:xfrm>
          <a:prstGeom prst="rect">
            <a:avLst/>
          </a:prstGeom>
          <a:solidFill>
            <a:srgbClr val="F5F4F0"/>
          </a:solidFill>
          <a:ln w="12700">
            <a:miter lim="400000"/>
          </a:ln>
        </p:spPr>
        <p:txBody>
          <a:bodyPr lIns="71437" tIns="71437" rIns="71437" bIns="71437" anchor="ctr"/>
          <a:lstStyle/>
          <a:p>
            <a:pPr>
              <a:defRPr sz="3600"/>
            </a:pPr>
            <a:endParaRPr/>
          </a:p>
        </p:txBody>
      </p:sp>
      <p:pic>
        <p:nvPicPr>
          <p:cNvPr id="802" name="Idées - 2-1.png" descr="Idées - 2-1.png"/>
          <p:cNvPicPr>
            <a:picLocks noChangeAspect="1"/>
          </p:cNvPicPr>
          <p:nvPr/>
        </p:nvPicPr>
        <p:blipFill>
          <a:blip r:embed="rId3">
            <a:extLst/>
          </a:blip>
          <a:srcRect l="18775" t="22374" r="74866" b="68196"/>
          <a:stretch>
            <a:fillRect/>
          </a:stretch>
        </p:blipFill>
        <p:spPr>
          <a:xfrm>
            <a:off x="11591336" y="5138306"/>
            <a:ext cx="941401" cy="1046989"/>
          </a:xfrm>
          <a:prstGeom prst="rect">
            <a:avLst/>
          </a:prstGeom>
          <a:ln w="12700">
            <a:miter lim="400000"/>
          </a:ln>
        </p:spPr>
      </p:pic>
      <p:pic>
        <p:nvPicPr>
          <p:cNvPr id="803" name="Idées - 3.png" descr="Idées - 3.png"/>
          <p:cNvPicPr>
            <a:picLocks noChangeAspect="1"/>
          </p:cNvPicPr>
          <p:nvPr/>
        </p:nvPicPr>
        <p:blipFill>
          <a:blip r:embed="rId4">
            <a:extLst/>
          </a:blip>
          <a:srcRect l="30904" t="24054" r="62106" b="71449"/>
          <a:stretch>
            <a:fillRect/>
          </a:stretch>
        </p:blipFill>
        <p:spPr>
          <a:xfrm rot="21420000">
            <a:off x="13421169" y="6285806"/>
            <a:ext cx="1038711" cy="501219"/>
          </a:xfrm>
          <a:prstGeom prst="rect">
            <a:avLst/>
          </a:prstGeom>
          <a:ln w="12700">
            <a:miter lim="400000"/>
          </a:ln>
        </p:spPr>
      </p:pic>
      <p:sp>
        <p:nvSpPr>
          <p:cNvPr id="804" name="Rectangle"/>
          <p:cNvSpPr/>
          <p:nvPr/>
        </p:nvSpPr>
        <p:spPr>
          <a:xfrm>
            <a:off x="8921514" y="1799106"/>
            <a:ext cx="8446511" cy="10464808"/>
          </a:xfrm>
          <a:prstGeom prst="rect">
            <a:avLst/>
          </a:prstGeom>
          <a:ln w="127000">
            <a:solidFill>
              <a:srgbClr val="C23B52"/>
            </a:solidFill>
            <a:miter lim="400000"/>
          </a:ln>
        </p:spPr>
        <p:txBody>
          <a:bodyPr lIns="71437" tIns="71437" rIns="71437" bIns="71437" anchor="ctr"/>
          <a:lstStyle/>
          <a:p>
            <a:pPr>
              <a:defRPr sz="3600"/>
            </a:pPr>
            <a:endParaRPr/>
          </a:p>
        </p:txBody>
      </p:sp>
      <p:sp>
        <p:nvSpPr>
          <p:cNvPr id="805" name="Une idée ?"/>
          <p:cNvSpPr txBox="1">
            <a:spLocks noGrp="1"/>
          </p:cNvSpPr>
          <p:nvPr>
            <p:ph type="title"/>
          </p:nvPr>
        </p:nvSpPr>
        <p:spPr>
          <a:xfrm>
            <a:off x="883245" y="5568008"/>
            <a:ext cx="7490818" cy="2579984"/>
          </a:xfrm>
          <a:prstGeom prst="rect">
            <a:avLst/>
          </a:prstGeom>
        </p:spPr>
        <p:txBody>
          <a:bodyPr/>
          <a:lstStyle/>
          <a:p>
            <a:r>
              <a:t>Une idée ?</a:t>
            </a:r>
          </a:p>
        </p:txBody>
      </p:sp>
      <p:pic>
        <p:nvPicPr>
          <p:cNvPr id="806" name="Idées - 7.png" descr="Idées - 7.png"/>
          <p:cNvPicPr>
            <a:picLocks noChangeAspect="1"/>
          </p:cNvPicPr>
          <p:nvPr/>
        </p:nvPicPr>
        <p:blipFill>
          <a:blip r:embed="rId5">
            <a:extLst/>
          </a:blip>
          <a:srcRect/>
          <a:stretch>
            <a:fillRect/>
          </a:stretch>
        </p:blipFill>
        <p:spPr>
          <a:xfrm>
            <a:off x="8740478" y="1479255"/>
            <a:ext cx="14806013" cy="11104510"/>
          </a:xfrm>
          <a:prstGeom prst="rect">
            <a:avLst/>
          </a:prstGeom>
          <a:ln w="12700">
            <a:miter lim="400000"/>
          </a:ln>
        </p:spPr>
      </p:pic>
      <p:sp>
        <p:nvSpPr>
          <p:cNvPr id="807" name="Rectangle"/>
          <p:cNvSpPr/>
          <p:nvPr/>
        </p:nvSpPr>
        <p:spPr>
          <a:xfrm>
            <a:off x="8921514" y="1799106"/>
            <a:ext cx="8446511" cy="10464807"/>
          </a:xfrm>
          <a:prstGeom prst="rect">
            <a:avLst/>
          </a:prstGeom>
          <a:ln w="127000">
            <a:solidFill>
              <a:srgbClr val="C23B52"/>
            </a:solidFill>
            <a:miter lim="400000"/>
          </a:ln>
        </p:spPr>
        <p:txBody>
          <a:bodyPr lIns="71437" tIns="71437" rIns="71437" bIns="71437" anchor="ctr"/>
          <a:lstStyle/>
          <a:p>
            <a:pPr>
              <a:defRPr sz="3600"/>
            </a:pPr>
            <a:endParaRPr/>
          </a:p>
        </p:txBody>
      </p:sp>
      <p:sp>
        <p:nvSpPr>
          <p:cNvPr id="808" name="Rectangle"/>
          <p:cNvSpPr/>
          <p:nvPr/>
        </p:nvSpPr>
        <p:spPr>
          <a:xfrm>
            <a:off x="12164146" y="7575281"/>
            <a:ext cx="2765014" cy="1270001"/>
          </a:xfrm>
          <a:prstGeom prst="rect">
            <a:avLst/>
          </a:prstGeom>
          <a:solidFill>
            <a:srgbClr val="F5F4F0"/>
          </a:solidFill>
          <a:ln w="12700">
            <a:miter lim="400000"/>
          </a:ln>
        </p:spPr>
        <p:txBody>
          <a:bodyPr lIns="71437" tIns="71437" rIns="71437" bIns="71437" anchor="ctr"/>
          <a:lstStyle/>
          <a:p>
            <a:pPr>
              <a:defRPr sz="3600"/>
            </a:pPr>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Zoomons un peu …"/>
          <p:cNvSpPr txBox="1">
            <a:spLocks noGrp="1"/>
          </p:cNvSpPr>
          <p:nvPr>
            <p:ph type="title"/>
          </p:nvPr>
        </p:nvSpPr>
        <p:spPr>
          <a:xfrm>
            <a:off x="855166" y="5568008"/>
            <a:ext cx="7538542" cy="2579984"/>
          </a:xfrm>
          <a:prstGeom prst="rect">
            <a:avLst/>
          </a:prstGeom>
        </p:spPr>
        <p:txBody>
          <a:bodyPr/>
          <a:lstStyle>
            <a:lvl1pPr defTabSz="583287">
              <a:defRPr sz="7951"/>
            </a:lvl1pPr>
          </a:lstStyle>
          <a:p>
            <a:r>
              <a:t>Zoomons un peu …</a:t>
            </a:r>
          </a:p>
        </p:txBody>
      </p:sp>
      <p:pic>
        <p:nvPicPr>
          <p:cNvPr id="813" name="Idées - 7.png" descr="Idées - 7.png"/>
          <p:cNvPicPr>
            <a:picLocks noChangeAspect="1"/>
          </p:cNvPicPr>
          <p:nvPr/>
        </p:nvPicPr>
        <p:blipFill>
          <a:blip r:embed="rId3">
            <a:extLst/>
          </a:blip>
          <a:srcRect/>
          <a:stretch>
            <a:fillRect/>
          </a:stretch>
        </p:blipFill>
        <p:spPr>
          <a:xfrm>
            <a:off x="8740478" y="1479255"/>
            <a:ext cx="14806013" cy="11104510"/>
          </a:xfrm>
          <a:prstGeom prst="rect">
            <a:avLst/>
          </a:prstGeom>
          <a:ln w="12700">
            <a:miter lim="400000"/>
          </a:ln>
        </p:spPr>
      </p:pic>
      <p:sp>
        <p:nvSpPr>
          <p:cNvPr id="814" name="Rectangle"/>
          <p:cNvSpPr/>
          <p:nvPr/>
        </p:nvSpPr>
        <p:spPr>
          <a:xfrm>
            <a:off x="12246939" y="7602879"/>
            <a:ext cx="2483648" cy="1270001"/>
          </a:xfrm>
          <a:prstGeom prst="rect">
            <a:avLst/>
          </a:prstGeom>
          <a:solidFill>
            <a:srgbClr val="F5F4F0"/>
          </a:solidFill>
          <a:ln w="12700">
            <a:miter lim="400000"/>
          </a:ln>
        </p:spPr>
        <p:txBody>
          <a:bodyPr lIns="71437" tIns="71437" rIns="71437" bIns="71437" anchor="ctr"/>
          <a:lstStyle/>
          <a:p>
            <a:pPr>
              <a:defRPr sz="3600"/>
            </a:pPr>
            <a:endParaRPr/>
          </a:p>
        </p:txBody>
      </p:sp>
      <p:sp>
        <p:nvSpPr>
          <p:cNvPr id="815" name="Rectangle"/>
          <p:cNvSpPr/>
          <p:nvPr/>
        </p:nvSpPr>
        <p:spPr>
          <a:xfrm>
            <a:off x="11434834" y="1799106"/>
            <a:ext cx="5933190" cy="7227142"/>
          </a:xfrm>
          <a:prstGeom prst="rect">
            <a:avLst/>
          </a:prstGeom>
          <a:ln w="127000">
            <a:solidFill>
              <a:srgbClr val="C23B52"/>
            </a:solidFill>
            <a:miter lim="400000"/>
          </a:ln>
        </p:spPr>
        <p:txBody>
          <a:bodyPr lIns="71437" tIns="71437" rIns="71437" bIns="71437" anchor="ctr"/>
          <a:lstStyle/>
          <a:p>
            <a:pPr>
              <a:defRPr sz="3600"/>
            </a:pPr>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Peu de données échangées mais un temps de réponse important…"/>
          <p:cNvSpPr txBox="1">
            <a:spLocks noGrp="1"/>
          </p:cNvSpPr>
          <p:nvPr>
            <p:ph type="title"/>
          </p:nvPr>
        </p:nvSpPr>
        <p:spPr>
          <a:xfrm>
            <a:off x="1264245" y="1793529"/>
            <a:ext cx="6627218" cy="10128942"/>
          </a:xfrm>
          <a:prstGeom prst="rect">
            <a:avLst/>
          </a:prstGeom>
        </p:spPr>
        <p:txBody>
          <a:bodyPr/>
          <a:lstStyle/>
          <a:p>
            <a:pPr>
              <a:spcBef>
                <a:spcPts val="5900"/>
              </a:spcBef>
              <a:defRPr sz="4800">
                <a:solidFill>
                  <a:srgbClr val="E8A432"/>
                </a:solidFill>
              </a:defRPr>
            </a:pPr>
            <a:r>
              <a:t>Peu de données échangées mais un temps de réponse important</a:t>
            </a:r>
          </a:p>
          <a:p>
            <a:pPr>
              <a:spcBef>
                <a:spcPts val="5900"/>
              </a:spcBef>
              <a:defRPr sz="4800">
                <a:solidFill>
                  <a:srgbClr val="E8A432"/>
                </a:solidFill>
              </a:defRPr>
            </a:pPr>
            <a:endParaRPr/>
          </a:p>
          <a:p>
            <a:pPr>
              <a:spcBef>
                <a:spcPts val="5900"/>
              </a:spcBef>
              <a:defRPr sz="4800">
                <a:solidFill>
                  <a:srgbClr val="E8A432"/>
                </a:solidFill>
              </a:defRPr>
            </a:pPr>
            <a:r>
              <a:t>1 requête client </a:t>
            </a:r>
            <a:br/>
            <a:r>
              <a:t>=&gt; </a:t>
            </a:r>
            <a:br/>
            <a:r>
              <a:t>des centaines de petites requêtes sur les services back</a:t>
            </a:r>
          </a:p>
        </p:txBody>
      </p:sp>
      <p:pic>
        <p:nvPicPr>
          <p:cNvPr id="820" name="Idées - 7.png" descr="Idées - 7.png"/>
          <p:cNvPicPr>
            <a:picLocks noChangeAspect="1"/>
          </p:cNvPicPr>
          <p:nvPr/>
        </p:nvPicPr>
        <p:blipFill>
          <a:blip r:embed="rId2">
            <a:extLst/>
          </a:blip>
          <a:srcRect/>
          <a:stretch>
            <a:fillRect/>
          </a:stretch>
        </p:blipFill>
        <p:spPr>
          <a:xfrm>
            <a:off x="8740478" y="1479255"/>
            <a:ext cx="14806013" cy="11104510"/>
          </a:xfrm>
          <a:prstGeom prst="rect">
            <a:avLst/>
          </a:prstGeom>
          <a:ln w="12700">
            <a:miter lim="400000"/>
          </a:ln>
        </p:spPr>
      </p:pic>
      <p:sp>
        <p:nvSpPr>
          <p:cNvPr id="821" name="Rectangle"/>
          <p:cNvSpPr/>
          <p:nvPr/>
        </p:nvSpPr>
        <p:spPr>
          <a:xfrm>
            <a:off x="11434834" y="1799106"/>
            <a:ext cx="5933190" cy="7227142"/>
          </a:xfrm>
          <a:prstGeom prst="rect">
            <a:avLst/>
          </a:prstGeom>
          <a:ln w="127000">
            <a:solidFill>
              <a:srgbClr val="C23B52"/>
            </a:solidFill>
            <a:miter lim="400000"/>
          </a:ln>
        </p:spPr>
        <p:txBody>
          <a:bodyPr lIns="71437" tIns="71437" rIns="71437" bIns="71437" anchor="ctr"/>
          <a:lstStyle/>
          <a:p>
            <a:pPr>
              <a:defRPr sz="3600"/>
            </a:pPr>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Chatty interactions"/>
          <p:cNvSpPr txBox="1">
            <a:spLocks noGrp="1"/>
          </p:cNvSpPr>
          <p:nvPr>
            <p:ph type="title"/>
          </p:nvPr>
        </p:nvSpPr>
        <p:spPr>
          <a:xfrm>
            <a:off x="621010" y="4705798"/>
            <a:ext cx="7592219" cy="4304404"/>
          </a:xfrm>
          <a:prstGeom prst="rect">
            <a:avLst/>
          </a:prstGeom>
        </p:spPr>
        <p:txBody>
          <a:bodyPr/>
          <a:lstStyle>
            <a:lvl1pPr>
              <a:defRPr>
                <a:solidFill>
                  <a:srgbClr val="E8A432"/>
                </a:solidFill>
              </a:defRPr>
            </a:lvl1pPr>
          </a:lstStyle>
          <a:p>
            <a:r>
              <a:t>Chatty interactions</a:t>
            </a:r>
          </a:p>
        </p:txBody>
      </p:sp>
      <p:pic>
        <p:nvPicPr>
          <p:cNvPr id="824" name="Idées - 7.png" descr="Idées - 7.png"/>
          <p:cNvPicPr>
            <a:picLocks noChangeAspect="1"/>
          </p:cNvPicPr>
          <p:nvPr/>
        </p:nvPicPr>
        <p:blipFill>
          <a:blip r:embed="rId2">
            <a:extLst/>
          </a:blip>
          <a:srcRect/>
          <a:stretch>
            <a:fillRect/>
          </a:stretch>
        </p:blipFill>
        <p:spPr>
          <a:xfrm>
            <a:off x="8740478" y="1479255"/>
            <a:ext cx="14806013" cy="11104510"/>
          </a:xfrm>
          <a:prstGeom prst="rect">
            <a:avLst/>
          </a:prstGeom>
          <a:ln w="12700">
            <a:miter lim="400000"/>
          </a:ln>
        </p:spPr>
      </p:pic>
      <p:sp>
        <p:nvSpPr>
          <p:cNvPr id="825" name="Rectangle"/>
          <p:cNvSpPr/>
          <p:nvPr/>
        </p:nvSpPr>
        <p:spPr>
          <a:xfrm>
            <a:off x="11434834" y="1799106"/>
            <a:ext cx="5933190" cy="7227142"/>
          </a:xfrm>
          <a:prstGeom prst="rect">
            <a:avLst/>
          </a:prstGeom>
          <a:ln w="127000">
            <a:solidFill>
              <a:srgbClr val="C23B52"/>
            </a:solidFill>
            <a:miter lim="400000"/>
          </a:ln>
        </p:spPr>
        <p:txBody>
          <a:bodyPr lIns="71437" tIns="71437" rIns="71437" bIns="71437" anchor="ctr"/>
          <a:lstStyle/>
          <a:p>
            <a:pPr>
              <a:defRPr sz="3600"/>
            </a:pPr>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Problème #1 - Chatty interactions"/>
          <p:cNvSpPr txBox="1">
            <a:spLocks noGrp="1"/>
          </p:cNvSpPr>
          <p:nvPr>
            <p:ph type="title"/>
          </p:nvPr>
        </p:nvSpPr>
        <p:spPr>
          <a:xfrm>
            <a:off x="2928886" y="-7528"/>
            <a:ext cx="18526227" cy="2579983"/>
          </a:xfrm>
          <a:prstGeom prst="rect">
            <a:avLst/>
          </a:prstGeom>
        </p:spPr>
        <p:txBody>
          <a:bodyPr/>
          <a:lstStyle>
            <a:lvl1pPr defTabSz="714732">
              <a:defRPr sz="9744"/>
            </a:lvl1pPr>
          </a:lstStyle>
          <a:p>
            <a:r>
              <a:t>Problème #1 - Chatty interactions</a:t>
            </a:r>
          </a:p>
        </p:txBody>
      </p:sp>
      <p:sp>
        <p:nvSpPr>
          <p:cNvPr id="828" name="Problème de granularité des APIs…"/>
          <p:cNvSpPr txBox="1">
            <a:spLocks noGrp="1"/>
          </p:cNvSpPr>
          <p:nvPr>
            <p:ph type="body" sz="quarter" idx="1"/>
          </p:nvPr>
        </p:nvSpPr>
        <p:spPr>
          <a:xfrm>
            <a:off x="1683682" y="5520071"/>
            <a:ext cx="14251207" cy="4449747"/>
          </a:xfrm>
          <a:prstGeom prst="rect">
            <a:avLst/>
          </a:prstGeom>
        </p:spPr>
        <p:txBody>
          <a:bodyPr anchor="ctr"/>
          <a:lstStyle/>
          <a:p>
            <a:pPr>
              <a:defRPr sz="6300"/>
            </a:pPr>
            <a:r>
              <a:t>Problème de granularité des APIs</a:t>
            </a:r>
          </a:p>
          <a:p>
            <a:pPr>
              <a:defRPr sz="6300"/>
            </a:pPr>
            <a:r>
              <a:t>Beaucoup trop de petits aller-retours</a:t>
            </a:r>
          </a:p>
        </p:txBody>
      </p:sp>
      <p:grpSp>
        <p:nvGrpSpPr>
          <p:cNvPr id="831" name="Group"/>
          <p:cNvGrpSpPr/>
          <p:nvPr/>
        </p:nvGrpSpPr>
        <p:grpSpPr>
          <a:xfrm>
            <a:off x="16909363" y="5520071"/>
            <a:ext cx="4835639" cy="4238284"/>
            <a:chOff x="0" y="0"/>
            <a:chExt cx="4835637" cy="4238282"/>
          </a:xfrm>
        </p:grpSpPr>
        <p:pic>
          <p:nvPicPr>
            <p:cNvPr id="829" name="Idées - 7.png" descr="Idées - 7.png"/>
            <p:cNvPicPr>
              <a:picLocks noChangeAspect="1"/>
            </p:cNvPicPr>
            <p:nvPr/>
          </p:nvPicPr>
          <p:blipFill>
            <a:blip r:embed="rId2">
              <a:extLst/>
            </a:blip>
            <a:srcRect r="39817" b="29668"/>
            <a:stretch>
              <a:fillRect/>
            </a:stretch>
          </p:blipFill>
          <p:spPr>
            <a:xfrm>
              <a:off x="0" y="0"/>
              <a:ext cx="4835638" cy="4238283"/>
            </a:xfrm>
            <a:prstGeom prst="rect">
              <a:avLst/>
            </a:prstGeom>
            <a:ln w="12700" cap="flat">
              <a:noFill/>
              <a:miter lim="400000"/>
            </a:ln>
            <a:effectLst/>
          </p:spPr>
        </p:pic>
        <p:sp>
          <p:nvSpPr>
            <p:cNvPr id="830" name="Rectangle"/>
            <p:cNvSpPr/>
            <p:nvPr/>
          </p:nvSpPr>
          <p:spPr>
            <a:xfrm>
              <a:off x="1398241" y="173575"/>
              <a:ext cx="3283739" cy="3922012"/>
            </a:xfrm>
            <a:prstGeom prst="rect">
              <a:avLst/>
            </a:prstGeom>
            <a:noFill/>
            <a:ln w="127000" cap="flat">
              <a:solidFill>
                <a:srgbClr val="C23B52"/>
              </a:solidFill>
              <a:prstDash val="solid"/>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Pour chaque appel de service"/>
          <p:cNvSpPr txBox="1">
            <a:spLocks noGrp="1"/>
          </p:cNvSpPr>
          <p:nvPr>
            <p:ph type="title"/>
          </p:nvPr>
        </p:nvSpPr>
        <p:spPr>
          <a:xfrm>
            <a:off x="1893192" y="-7528"/>
            <a:ext cx="20438667" cy="2579983"/>
          </a:xfrm>
          <a:prstGeom prst="rect">
            <a:avLst/>
          </a:prstGeom>
        </p:spPr>
        <p:txBody>
          <a:bodyPr/>
          <a:lstStyle/>
          <a:p>
            <a:r>
              <a:t>Pour chaque appel de service</a:t>
            </a:r>
          </a:p>
        </p:txBody>
      </p:sp>
      <p:sp>
        <p:nvSpPr>
          <p:cNvPr id="834" name="Latence totale = latence traitement requête par le service +  latence réseau"/>
          <p:cNvSpPr txBox="1">
            <a:spLocks noGrp="1"/>
          </p:cNvSpPr>
          <p:nvPr>
            <p:ph type="body" sz="half" idx="1"/>
          </p:nvPr>
        </p:nvSpPr>
        <p:spPr>
          <a:xfrm>
            <a:off x="1683682" y="3673335"/>
            <a:ext cx="20857688" cy="4449747"/>
          </a:xfrm>
          <a:prstGeom prst="rect">
            <a:avLst/>
          </a:prstGeom>
        </p:spPr>
        <p:txBody>
          <a:bodyPr anchor="ctr"/>
          <a:lstStyle/>
          <a:p>
            <a:pPr algn="ctr">
              <a:defRPr sz="6100"/>
            </a:pPr>
            <a:r>
              <a:t>Latence totale = </a:t>
            </a:r>
            <a:r>
              <a:rPr sz="3800">
                <a:solidFill>
                  <a:srgbClr val="C11E53"/>
                </a:solidFill>
              </a:rPr>
              <a:t>latence traitement requête par le service</a:t>
            </a:r>
            <a:r>
              <a:t> </a:t>
            </a:r>
            <a:r>
              <a:rPr sz="6000"/>
              <a:t>+</a:t>
            </a:r>
            <a:r>
              <a:rPr sz="3800"/>
              <a:t>  </a:t>
            </a:r>
            <a:r>
              <a:rPr sz="3800">
                <a:solidFill>
                  <a:srgbClr val="E8A432"/>
                </a:solidFill>
              </a:rPr>
              <a:t>latence réseau</a:t>
            </a:r>
          </a:p>
        </p:txBody>
      </p:sp>
      <p:sp>
        <p:nvSpPr>
          <p:cNvPr id="835" name="Rectangle"/>
          <p:cNvSpPr/>
          <p:nvPr/>
        </p:nvSpPr>
        <p:spPr>
          <a:xfrm rot="10800000">
            <a:off x="19176048" y="6822913"/>
            <a:ext cx="1848582" cy="693005"/>
          </a:xfrm>
          <a:prstGeom prst="rect">
            <a:avLst/>
          </a:prstGeom>
          <a:solidFill>
            <a:srgbClr val="E8A432"/>
          </a:solidFill>
          <a:ln w="38100">
            <a:solidFill>
              <a:srgbClr val="F0FDBF"/>
            </a:solidFill>
            <a:miter lim="400000"/>
          </a:ln>
        </p:spPr>
        <p:txBody>
          <a:bodyPr lIns="71437" tIns="71437" rIns="71437" bIns="71437" anchor="ctr"/>
          <a:lstStyle/>
          <a:p>
            <a:pPr>
              <a:defRPr sz="3600"/>
            </a:pPr>
            <a:endParaRPr/>
          </a:p>
        </p:txBody>
      </p:sp>
      <p:sp>
        <p:nvSpPr>
          <p:cNvPr id="836" name="Rectangle"/>
          <p:cNvSpPr/>
          <p:nvPr/>
        </p:nvSpPr>
        <p:spPr>
          <a:xfrm rot="10800000">
            <a:off x="11100975" y="6822913"/>
            <a:ext cx="3857239" cy="693005"/>
          </a:xfrm>
          <a:prstGeom prst="rect">
            <a:avLst/>
          </a:prstGeom>
          <a:ln w="38100">
            <a:solidFill>
              <a:srgbClr val="C23B52"/>
            </a:solidFill>
            <a:miter lim="400000"/>
          </a:ln>
        </p:spPr>
        <p:txBody>
          <a:bodyPr lIns="71437" tIns="71437" rIns="71437" bIns="71437" anchor="ctr"/>
          <a:lstStyle/>
          <a:p>
            <a:pPr>
              <a:defRPr sz="3600"/>
            </a:pPr>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Pour chaque appel de service"/>
          <p:cNvSpPr txBox="1">
            <a:spLocks noGrp="1"/>
          </p:cNvSpPr>
          <p:nvPr>
            <p:ph type="title"/>
          </p:nvPr>
        </p:nvSpPr>
        <p:spPr>
          <a:xfrm>
            <a:off x="1893192" y="-7528"/>
            <a:ext cx="20438667" cy="2579983"/>
          </a:xfrm>
          <a:prstGeom prst="rect">
            <a:avLst/>
          </a:prstGeom>
        </p:spPr>
        <p:txBody>
          <a:bodyPr/>
          <a:lstStyle/>
          <a:p>
            <a:r>
              <a:t>Pour chaque appel de service</a:t>
            </a:r>
          </a:p>
        </p:txBody>
      </p:sp>
      <p:sp>
        <p:nvSpPr>
          <p:cNvPr id="839" name="Latence totale = latence traitement requête par le service +  latence réseau"/>
          <p:cNvSpPr txBox="1">
            <a:spLocks noGrp="1"/>
          </p:cNvSpPr>
          <p:nvPr>
            <p:ph type="body" sz="half" idx="1"/>
          </p:nvPr>
        </p:nvSpPr>
        <p:spPr>
          <a:xfrm>
            <a:off x="1683682" y="3673335"/>
            <a:ext cx="20857688" cy="4449747"/>
          </a:xfrm>
          <a:prstGeom prst="rect">
            <a:avLst/>
          </a:prstGeom>
        </p:spPr>
        <p:txBody>
          <a:bodyPr anchor="ctr"/>
          <a:lstStyle/>
          <a:p>
            <a:pPr algn="ctr">
              <a:defRPr sz="6100"/>
            </a:pPr>
            <a:r>
              <a:t>Latence totale = </a:t>
            </a:r>
            <a:r>
              <a:rPr sz="3800">
                <a:solidFill>
                  <a:srgbClr val="C11E53"/>
                </a:solidFill>
              </a:rPr>
              <a:t>latence traitement requête par le service</a:t>
            </a:r>
            <a:r>
              <a:t> </a:t>
            </a:r>
            <a:r>
              <a:rPr sz="6000"/>
              <a:t>+</a:t>
            </a:r>
            <a:r>
              <a:rPr sz="3800"/>
              <a:t>  </a:t>
            </a:r>
            <a:r>
              <a:rPr sz="3800">
                <a:solidFill>
                  <a:srgbClr val="E8A432"/>
                </a:solidFill>
              </a:rPr>
              <a:t>latence réseau</a:t>
            </a:r>
          </a:p>
        </p:txBody>
      </p:sp>
      <p:sp>
        <p:nvSpPr>
          <p:cNvPr id="840" name="Rectangle"/>
          <p:cNvSpPr/>
          <p:nvPr/>
        </p:nvSpPr>
        <p:spPr>
          <a:xfrm rot="10800000">
            <a:off x="18018193" y="6822913"/>
            <a:ext cx="1848582" cy="693005"/>
          </a:xfrm>
          <a:prstGeom prst="rect">
            <a:avLst/>
          </a:prstGeom>
          <a:solidFill>
            <a:srgbClr val="E8A432"/>
          </a:solidFill>
          <a:ln w="38100">
            <a:solidFill>
              <a:srgbClr val="F0FDBF"/>
            </a:solidFill>
            <a:miter lim="400000"/>
          </a:ln>
        </p:spPr>
        <p:txBody>
          <a:bodyPr lIns="71437" tIns="71437" rIns="71437" bIns="71437" anchor="ctr"/>
          <a:lstStyle/>
          <a:p>
            <a:pPr>
              <a:defRPr sz="3600"/>
            </a:pPr>
            <a:endParaRPr/>
          </a:p>
        </p:txBody>
      </p:sp>
      <p:sp>
        <p:nvSpPr>
          <p:cNvPr id="841" name="Rectangle"/>
          <p:cNvSpPr/>
          <p:nvPr/>
        </p:nvSpPr>
        <p:spPr>
          <a:xfrm rot="10800000">
            <a:off x="14127089" y="6822913"/>
            <a:ext cx="3857239" cy="693005"/>
          </a:xfrm>
          <a:prstGeom prst="rect">
            <a:avLst/>
          </a:prstGeom>
          <a:ln w="38100">
            <a:solidFill>
              <a:srgbClr val="C23B52"/>
            </a:solidFill>
            <a:miter lim="400000"/>
          </a:ln>
        </p:spPr>
        <p:txBody>
          <a:bodyPr lIns="71437" tIns="71437" rIns="71437" bIns="71437" anchor="ctr"/>
          <a:lstStyle/>
          <a:p>
            <a:pPr>
              <a:defRPr sz="3600"/>
            </a:pPr>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Des frais de bouches réseaux…"/>
          <p:cNvSpPr txBox="1">
            <a:spLocks noGrp="1"/>
          </p:cNvSpPr>
          <p:nvPr>
            <p:ph type="title"/>
          </p:nvPr>
        </p:nvSpPr>
        <p:spPr>
          <a:xfrm>
            <a:off x="1893192" y="-7528"/>
            <a:ext cx="20438667" cy="2579983"/>
          </a:xfrm>
          <a:prstGeom prst="rect">
            <a:avLst/>
          </a:prstGeom>
        </p:spPr>
        <p:txBody>
          <a:bodyPr/>
          <a:lstStyle/>
          <a:p>
            <a:pPr defTabSz="583287">
              <a:defRPr sz="7951"/>
            </a:pPr>
            <a:r>
              <a:t>Des frais de bouches réseaux</a:t>
            </a:r>
          </a:p>
          <a:p>
            <a:pPr defTabSz="583287">
              <a:defRPr sz="7951"/>
            </a:pPr>
            <a:r>
              <a:t>qui commencent à peser…</a:t>
            </a:r>
          </a:p>
        </p:txBody>
      </p:sp>
      <p:grpSp>
        <p:nvGrpSpPr>
          <p:cNvPr id="883" name="Group"/>
          <p:cNvGrpSpPr/>
          <p:nvPr/>
        </p:nvGrpSpPr>
        <p:grpSpPr>
          <a:xfrm>
            <a:off x="2382022" y="3537212"/>
            <a:ext cx="20075778" cy="7773111"/>
            <a:chOff x="0" y="0"/>
            <a:chExt cx="20075777" cy="7773110"/>
          </a:xfrm>
        </p:grpSpPr>
        <p:sp>
          <p:nvSpPr>
            <p:cNvPr id="844" name="SVC1"/>
            <p:cNvSpPr/>
            <p:nvPr/>
          </p:nvSpPr>
          <p:spPr>
            <a:xfrm>
              <a:off x="0" y="16622"/>
              <a:ext cx="1067990" cy="1217986"/>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300"/>
              </a:lvl1pPr>
            </a:lstStyle>
            <a:p>
              <a:r>
                <a:t>SVC1</a:t>
              </a:r>
            </a:p>
          </p:txBody>
        </p:sp>
        <p:sp>
          <p:nvSpPr>
            <p:cNvPr id="845" name="SVC3"/>
            <p:cNvSpPr/>
            <p:nvPr/>
          </p:nvSpPr>
          <p:spPr>
            <a:xfrm>
              <a:off x="0" y="5196904"/>
              <a:ext cx="1067990" cy="1193393"/>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300"/>
              </a:lvl1pPr>
            </a:lstStyle>
            <a:p>
              <a:r>
                <a:t>SVC3</a:t>
              </a:r>
            </a:p>
          </p:txBody>
        </p:sp>
        <p:sp>
          <p:nvSpPr>
            <p:cNvPr id="846" name="Line"/>
            <p:cNvSpPr/>
            <p:nvPr/>
          </p:nvSpPr>
          <p:spPr>
            <a:xfrm>
              <a:off x="1099154" y="223445"/>
              <a:ext cx="9530599"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47" name="Line"/>
            <p:cNvSpPr/>
            <p:nvPr/>
          </p:nvSpPr>
          <p:spPr>
            <a:xfrm>
              <a:off x="1099154" y="1074899"/>
              <a:ext cx="9530598"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48" name="Line"/>
            <p:cNvSpPr/>
            <p:nvPr/>
          </p:nvSpPr>
          <p:spPr>
            <a:xfrm>
              <a:off x="1051066" y="1706375"/>
              <a:ext cx="9626775"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49" name="Line"/>
            <p:cNvSpPr/>
            <p:nvPr/>
          </p:nvSpPr>
          <p:spPr>
            <a:xfrm>
              <a:off x="1051066" y="2447010"/>
              <a:ext cx="9585958"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50" name="Line"/>
            <p:cNvSpPr/>
            <p:nvPr/>
          </p:nvSpPr>
          <p:spPr>
            <a:xfrm>
              <a:off x="1006738" y="3455407"/>
              <a:ext cx="9674613"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51" name="SVC…"/>
            <p:cNvSpPr/>
            <p:nvPr/>
          </p:nvSpPr>
          <p:spPr>
            <a:xfrm>
              <a:off x="0" y="1468162"/>
              <a:ext cx="1067990" cy="3008437"/>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3300"/>
              </a:pPr>
              <a:r>
                <a:t>SVC</a:t>
              </a:r>
            </a:p>
            <a:p>
              <a:pPr>
                <a:defRPr sz="3300"/>
              </a:pPr>
              <a:r>
                <a:t>2</a:t>
              </a:r>
            </a:p>
          </p:txBody>
        </p:sp>
        <p:sp>
          <p:nvSpPr>
            <p:cNvPr id="852" name="Line"/>
            <p:cNvSpPr/>
            <p:nvPr/>
          </p:nvSpPr>
          <p:spPr>
            <a:xfrm>
              <a:off x="1143394" y="5378505"/>
              <a:ext cx="9493629"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53" name="Line"/>
            <p:cNvSpPr/>
            <p:nvPr/>
          </p:nvSpPr>
          <p:spPr>
            <a:xfrm>
              <a:off x="1070540" y="6253021"/>
              <a:ext cx="9639337"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54" name="Rectangle"/>
            <p:cNvSpPr/>
            <p:nvPr/>
          </p:nvSpPr>
          <p:spPr>
            <a:xfrm rot="10800000">
              <a:off x="7181201" y="47384"/>
              <a:ext cx="1959896"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855" name="Rectangle"/>
            <p:cNvSpPr/>
            <p:nvPr/>
          </p:nvSpPr>
          <p:spPr>
            <a:xfrm rot="10800000">
              <a:off x="9162000" y="47384"/>
              <a:ext cx="939280"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856" name="Rectangle"/>
            <p:cNvSpPr/>
            <p:nvPr/>
          </p:nvSpPr>
          <p:spPr>
            <a:xfrm rot="10800000">
              <a:off x="8931668" y="898838"/>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857" name="Rectangle"/>
            <p:cNvSpPr/>
            <p:nvPr/>
          </p:nvSpPr>
          <p:spPr>
            <a:xfrm rot="10800000">
              <a:off x="4494918" y="898838"/>
              <a:ext cx="4415848"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858" name="Rectangle"/>
            <p:cNvSpPr/>
            <p:nvPr/>
          </p:nvSpPr>
          <p:spPr>
            <a:xfrm rot="10800000">
              <a:off x="9291723" y="1530315"/>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859" name="Rectangle"/>
            <p:cNvSpPr/>
            <p:nvPr/>
          </p:nvSpPr>
          <p:spPr>
            <a:xfrm rot="10800000">
              <a:off x="8505280" y="1530315"/>
              <a:ext cx="765540"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860" name="Rectangle"/>
            <p:cNvSpPr/>
            <p:nvPr/>
          </p:nvSpPr>
          <p:spPr>
            <a:xfrm rot="10800000">
              <a:off x="9291723" y="2270950"/>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861" name="Rectangle"/>
            <p:cNvSpPr/>
            <p:nvPr/>
          </p:nvSpPr>
          <p:spPr>
            <a:xfrm rot="10800000">
              <a:off x="8505280" y="2270950"/>
              <a:ext cx="765540"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862" name="Rectangle"/>
            <p:cNvSpPr/>
            <p:nvPr/>
          </p:nvSpPr>
          <p:spPr>
            <a:xfrm rot="10800000">
              <a:off x="8090582" y="3279347"/>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863" name="Rectangle"/>
            <p:cNvSpPr/>
            <p:nvPr/>
          </p:nvSpPr>
          <p:spPr>
            <a:xfrm rot="10800000">
              <a:off x="6377201" y="3279347"/>
              <a:ext cx="1692478"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864" name="Line"/>
            <p:cNvSpPr/>
            <p:nvPr/>
          </p:nvSpPr>
          <p:spPr>
            <a:xfrm>
              <a:off x="1099067" y="4329923"/>
              <a:ext cx="9530772"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65" name="Rectangle"/>
            <p:cNvSpPr/>
            <p:nvPr/>
          </p:nvSpPr>
          <p:spPr>
            <a:xfrm rot="10800000">
              <a:off x="8044960" y="4153863"/>
              <a:ext cx="939280"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866" name="Rectangle"/>
            <p:cNvSpPr/>
            <p:nvPr/>
          </p:nvSpPr>
          <p:spPr>
            <a:xfrm rot="10800000">
              <a:off x="7258517" y="4153863"/>
              <a:ext cx="765540"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867" name="Rectangle"/>
            <p:cNvSpPr/>
            <p:nvPr/>
          </p:nvSpPr>
          <p:spPr>
            <a:xfrm rot="10800000">
              <a:off x="5734527" y="5202446"/>
              <a:ext cx="939280" cy="352121"/>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868" name="Rectangle"/>
            <p:cNvSpPr/>
            <p:nvPr/>
          </p:nvSpPr>
          <p:spPr>
            <a:xfrm rot="10800000">
              <a:off x="2006564" y="5202446"/>
              <a:ext cx="3707060" cy="352121"/>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869" name="Rectangle"/>
            <p:cNvSpPr/>
            <p:nvPr/>
          </p:nvSpPr>
          <p:spPr>
            <a:xfrm rot="10800000">
              <a:off x="5551331" y="6076961"/>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870" name="Rectangle"/>
            <p:cNvSpPr/>
            <p:nvPr/>
          </p:nvSpPr>
          <p:spPr>
            <a:xfrm rot="10800000">
              <a:off x="5053509" y="6076961"/>
              <a:ext cx="476919"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871" name="Rectangle"/>
            <p:cNvSpPr/>
            <p:nvPr/>
          </p:nvSpPr>
          <p:spPr>
            <a:xfrm>
              <a:off x="0" y="6606793"/>
              <a:ext cx="1067990" cy="201130"/>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872" name="Rectangle"/>
            <p:cNvSpPr/>
            <p:nvPr/>
          </p:nvSpPr>
          <p:spPr>
            <a:xfrm>
              <a:off x="0" y="6874140"/>
              <a:ext cx="1067990" cy="201131"/>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873" name="Rectangle"/>
            <p:cNvSpPr/>
            <p:nvPr/>
          </p:nvSpPr>
          <p:spPr>
            <a:xfrm>
              <a:off x="0" y="7324053"/>
              <a:ext cx="1067990" cy="44312"/>
            </a:xfrm>
            <a:prstGeom prst="rect">
              <a:avLst/>
            </a:prstGeom>
            <a:solidFill>
              <a:srgbClr val="4F4851"/>
            </a:solidFill>
            <a:ln w="127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874" name="Rectangle"/>
            <p:cNvSpPr/>
            <p:nvPr/>
          </p:nvSpPr>
          <p:spPr>
            <a:xfrm>
              <a:off x="0" y="7460329"/>
              <a:ext cx="1067990" cy="312782"/>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875" name="Rectangle"/>
            <p:cNvSpPr/>
            <p:nvPr/>
          </p:nvSpPr>
          <p:spPr>
            <a:xfrm>
              <a:off x="0" y="7141488"/>
              <a:ext cx="1067990" cy="90602"/>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876" name="…"/>
            <p:cNvSpPr/>
            <p:nvPr/>
          </p:nvSpPr>
          <p:spPr>
            <a:xfrm>
              <a:off x="5310050" y="6416006"/>
              <a:ext cx="1067990" cy="119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000"/>
              </a:lvl1pPr>
            </a:lstStyle>
            <a:p>
              <a:r>
                <a:t>…</a:t>
              </a:r>
            </a:p>
          </p:txBody>
        </p:sp>
        <p:sp>
          <p:nvSpPr>
            <p:cNvPr id="877" name="Line"/>
            <p:cNvSpPr/>
            <p:nvPr/>
          </p:nvSpPr>
          <p:spPr>
            <a:xfrm>
              <a:off x="10749917" y="245979"/>
              <a:ext cx="8746488"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78" name="Rectangle"/>
            <p:cNvSpPr/>
            <p:nvPr/>
          </p:nvSpPr>
          <p:spPr>
            <a:xfrm rot="10800000">
              <a:off x="14440408" y="69919"/>
              <a:ext cx="5615352"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879" name="Back end web…"/>
            <p:cNvSpPr/>
            <p:nvPr/>
          </p:nvSpPr>
          <p:spPr>
            <a:xfrm>
              <a:off x="10660916" y="58466"/>
              <a:ext cx="3618373" cy="7667627"/>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3600"/>
              </a:pPr>
              <a:r>
                <a:t>Back end web</a:t>
              </a:r>
            </a:p>
            <a:p>
              <a:pPr>
                <a:defRPr sz="3600"/>
              </a:pPr>
              <a:r>
                <a:t>(PHP)</a:t>
              </a:r>
            </a:p>
          </p:txBody>
        </p:sp>
        <p:sp>
          <p:nvSpPr>
            <p:cNvPr id="880" name="Rectangle"/>
            <p:cNvSpPr/>
            <p:nvPr/>
          </p:nvSpPr>
          <p:spPr>
            <a:xfrm>
              <a:off x="20017849" y="0"/>
              <a:ext cx="57929" cy="1108183"/>
            </a:xfrm>
            <a:prstGeom prst="rect">
              <a:avLst/>
            </a:prstGeom>
            <a:solidFill>
              <a:srgbClr val="311141"/>
            </a:solidFill>
            <a:ln w="12700" cap="flat">
              <a:noFill/>
              <a:miter lim="400000"/>
            </a:ln>
            <a:effectLst/>
          </p:spPr>
          <p:txBody>
            <a:bodyPr wrap="square" lIns="71437" tIns="71437" rIns="71437" bIns="71437" numCol="1" anchor="ctr">
              <a:noAutofit/>
            </a:bodyPr>
            <a:lstStyle/>
            <a:p>
              <a:pPr>
                <a:defRPr sz="3600"/>
              </a:pPr>
              <a:endParaRPr/>
            </a:p>
          </p:txBody>
        </p:sp>
        <p:sp>
          <p:nvSpPr>
            <p:cNvPr id="881" name="Rectangle"/>
            <p:cNvSpPr/>
            <p:nvPr/>
          </p:nvSpPr>
          <p:spPr>
            <a:xfrm>
              <a:off x="19845752" y="0"/>
              <a:ext cx="57929" cy="1108183"/>
            </a:xfrm>
            <a:prstGeom prst="rect">
              <a:avLst/>
            </a:prstGeom>
            <a:solidFill>
              <a:srgbClr val="311141"/>
            </a:solidFill>
            <a:ln w="12700" cap="flat">
              <a:noFill/>
              <a:miter lim="400000"/>
            </a:ln>
            <a:effectLst/>
          </p:spPr>
          <p:txBody>
            <a:bodyPr wrap="square" lIns="71437" tIns="71437" rIns="71437" bIns="71437" numCol="1" anchor="ctr">
              <a:noAutofit/>
            </a:bodyPr>
            <a:lstStyle/>
            <a:p>
              <a:pPr>
                <a:defRPr sz="3600"/>
              </a:pPr>
              <a:endParaRPr/>
            </a:p>
          </p:txBody>
        </p:sp>
        <p:sp>
          <p:nvSpPr>
            <p:cNvPr id="882" name="Rectangle"/>
            <p:cNvSpPr/>
            <p:nvPr/>
          </p:nvSpPr>
          <p:spPr>
            <a:xfrm>
              <a:off x="19579789" y="0"/>
              <a:ext cx="57929" cy="1108183"/>
            </a:xfrm>
            <a:prstGeom prst="rect">
              <a:avLst/>
            </a:prstGeom>
            <a:solidFill>
              <a:srgbClr val="311141"/>
            </a:solidFill>
            <a:ln w="12700" cap="flat">
              <a:noFill/>
              <a:miter lim="400000"/>
            </a:ln>
            <a:effectLst/>
          </p:spPr>
          <p:txBody>
            <a:bodyPr wrap="square" lIns="71437" tIns="71437" rIns="71437" bIns="71437" numCol="1" anchor="ctr">
              <a:noAutofit/>
            </a:bodyPr>
            <a:lstStyle/>
            <a:p>
              <a:pPr>
                <a:defRPr sz="3600"/>
              </a:pPr>
              <a:endParaRPr/>
            </a:p>
          </p:txBody>
        </p:sp>
      </p:grpSp>
      <p:grpSp>
        <p:nvGrpSpPr>
          <p:cNvPr id="888" name="Group"/>
          <p:cNvGrpSpPr/>
          <p:nvPr/>
        </p:nvGrpSpPr>
        <p:grpSpPr>
          <a:xfrm>
            <a:off x="18710076" y="11590133"/>
            <a:ext cx="4972404" cy="1047491"/>
            <a:chOff x="0" y="0"/>
            <a:chExt cx="4972402" cy="1047490"/>
          </a:xfrm>
        </p:grpSpPr>
        <p:sp>
          <p:nvSpPr>
            <p:cNvPr id="884" name="Rectangle"/>
            <p:cNvSpPr/>
            <p:nvPr/>
          </p:nvSpPr>
          <p:spPr>
            <a:xfrm rot="10800000">
              <a:off x="2550405" y="-1"/>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885" name="Rectangle"/>
            <p:cNvSpPr/>
            <p:nvPr/>
          </p:nvSpPr>
          <p:spPr>
            <a:xfrm rot="10800000">
              <a:off x="2052583" y="-1"/>
              <a:ext cx="476919"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886" name="latence réseau"/>
            <p:cNvSpPr txBox="1"/>
            <p:nvPr/>
          </p:nvSpPr>
          <p:spPr>
            <a:xfrm>
              <a:off x="2638498" y="510915"/>
              <a:ext cx="2333905"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600">
                  <a:solidFill>
                    <a:srgbClr val="E8A432"/>
                  </a:solidFill>
                </a:defRPr>
              </a:lvl1pPr>
            </a:lstStyle>
            <a:p>
              <a:r>
                <a:t>latence réseau</a:t>
              </a:r>
            </a:p>
          </p:txBody>
        </p:sp>
        <p:sp>
          <p:nvSpPr>
            <p:cNvPr id="887" name="latence  service"/>
            <p:cNvSpPr txBox="1"/>
            <p:nvPr/>
          </p:nvSpPr>
          <p:spPr>
            <a:xfrm>
              <a:off x="0" y="510915"/>
              <a:ext cx="2486457"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600">
                  <a:solidFill>
                    <a:srgbClr val="C11E53"/>
                  </a:solidFill>
                </a:defRPr>
              </a:lvl1pPr>
            </a:lstStyle>
            <a:p>
              <a:r>
                <a:t>latence  service</a:t>
              </a:r>
            </a:p>
          </p:txBody>
        </p:sp>
      </p:grpSp>
      <p:sp>
        <p:nvSpPr>
          <p:cNvPr id="889" name="Line"/>
          <p:cNvSpPr/>
          <p:nvPr/>
        </p:nvSpPr>
        <p:spPr>
          <a:xfrm flipH="1" flipV="1">
            <a:off x="21318106" y="3150721"/>
            <a:ext cx="1664087" cy="1"/>
          </a:xfrm>
          <a:prstGeom prst="line">
            <a:avLst/>
          </a:prstGeom>
          <a:ln w="50800">
            <a:solidFill>
              <a:srgbClr val="A599AA"/>
            </a:solidFill>
            <a:miter lim="400000"/>
            <a:tailEnd type="triangle"/>
          </a:ln>
        </p:spPr>
        <p:txBody>
          <a:bodyPr lIns="71437" tIns="71437" rIns="71437" bIns="71437" anchor="ctr"/>
          <a:lstStyle/>
          <a:p>
            <a:pPr>
              <a:defRPr sz="3600"/>
            </a:pPr>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aphaelluta"/>
          <p:cNvSpPr txBox="1">
            <a:spLocks noGrp="1"/>
          </p:cNvSpPr>
          <p:nvPr>
            <p:ph type="title"/>
          </p:nvPr>
        </p:nvSpPr>
        <p:spPr>
          <a:prstGeom prst="rect">
            <a:avLst/>
          </a:prstGeom>
        </p:spPr>
        <p:txBody>
          <a:bodyPr/>
          <a:lstStyle>
            <a:lvl1pPr>
              <a:defRPr>
                <a:solidFill>
                  <a:srgbClr val="63AEEB"/>
                </a:solidFill>
              </a:defRPr>
            </a:lvl1pPr>
          </a:lstStyle>
          <a:p>
            <a:r>
              <a:t>@raphaelluta</a:t>
            </a:r>
          </a:p>
        </p:txBody>
      </p:sp>
      <p:sp>
        <p:nvSpPr>
          <p:cNvPr id="310" name="Adepte de Pareto…"/>
          <p:cNvSpPr txBox="1">
            <a:spLocks noGrp="1"/>
          </p:cNvSpPr>
          <p:nvPr>
            <p:ph type="body" sz="half" idx="1"/>
          </p:nvPr>
        </p:nvSpPr>
        <p:spPr>
          <a:prstGeom prst="rect">
            <a:avLst/>
          </a:prstGeom>
        </p:spPr>
        <p:txBody>
          <a:bodyPr/>
          <a:lstStyle/>
          <a:p>
            <a:r>
              <a:t>Adepte de Pareto</a:t>
            </a:r>
          </a:p>
          <a:p>
            <a:r>
              <a:t>Disciple de Little et Gunther</a:t>
            </a:r>
          </a:p>
          <a:p>
            <a:r>
              <a:t>Praticien de Murphy</a:t>
            </a:r>
          </a:p>
          <a:p>
            <a:r>
              <a:t>Défenseur de Tufte</a:t>
            </a:r>
          </a:p>
          <a:p>
            <a:r>
              <a:t>Pourfendeur de Metcalfe</a:t>
            </a:r>
          </a:p>
        </p:txBody>
      </p:sp>
      <p:pic>
        <p:nvPicPr>
          <p:cNvPr id="311" name="Image" descr="Image"/>
          <p:cNvPicPr>
            <a:picLocks noChangeAspect="1"/>
          </p:cNvPicPr>
          <p:nvPr/>
        </p:nvPicPr>
        <p:blipFill>
          <a:blip r:embed="rId2">
            <a:extLst/>
          </a:blip>
          <a:stretch>
            <a:fillRect/>
          </a:stretch>
        </p:blipFill>
        <p:spPr>
          <a:xfrm>
            <a:off x="13583715" y="3007917"/>
            <a:ext cx="8191958" cy="956747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0" name="Group"/>
          <p:cNvGrpSpPr/>
          <p:nvPr/>
        </p:nvGrpSpPr>
        <p:grpSpPr>
          <a:xfrm>
            <a:off x="2382022" y="3537212"/>
            <a:ext cx="20075778" cy="7773111"/>
            <a:chOff x="0" y="0"/>
            <a:chExt cx="20075777" cy="7773110"/>
          </a:xfrm>
        </p:grpSpPr>
        <p:sp>
          <p:nvSpPr>
            <p:cNvPr id="891" name="SVC1"/>
            <p:cNvSpPr/>
            <p:nvPr/>
          </p:nvSpPr>
          <p:spPr>
            <a:xfrm>
              <a:off x="0" y="16622"/>
              <a:ext cx="1067990" cy="1217986"/>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300"/>
              </a:lvl1pPr>
            </a:lstStyle>
            <a:p>
              <a:r>
                <a:t>SVC1</a:t>
              </a:r>
            </a:p>
          </p:txBody>
        </p:sp>
        <p:sp>
          <p:nvSpPr>
            <p:cNvPr id="892" name="SVC3"/>
            <p:cNvSpPr/>
            <p:nvPr/>
          </p:nvSpPr>
          <p:spPr>
            <a:xfrm>
              <a:off x="0" y="5196904"/>
              <a:ext cx="1067990" cy="1193393"/>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300"/>
              </a:lvl1pPr>
            </a:lstStyle>
            <a:p>
              <a:r>
                <a:t>SVC3</a:t>
              </a:r>
            </a:p>
          </p:txBody>
        </p:sp>
        <p:sp>
          <p:nvSpPr>
            <p:cNvPr id="893" name="Line"/>
            <p:cNvSpPr/>
            <p:nvPr/>
          </p:nvSpPr>
          <p:spPr>
            <a:xfrm>
              <a:off x="1099154" y="223445"/>
              <a:ext cx="9530599"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94" name="Line"/>
            <p:cNvSpPr/>
            <p:nvPr/>
          </p:nvSpPr>
          <p:spPr>
            <a:xfrm>
              <a:off x="1099154" y="1074899"/>
              <a:ext cx="9530598"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95" name="Line"/>
            <p:cNvSpPr/>
            <p:nvPr/>
          </p:nvSpPr>
          <p:spPr>
            <a:xfrm>
              <a:off x="1051066" y="1706375"/>
              <a:ext cx="9626775"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96" name="Line"/>
            <p:cNvSpPr/>
            <p:nvPr/>
          </p:nvSpPr>
          <p:spPr>
            <a:xfrm>
              <a:off x="1051066" y="2447010"/>
              <a:ext cx="9585958"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97" name="Line"/>
            <p:cNvSpPr/>
            <p:nvPr/>
          </p:nvSpPr>
          <p:spPr>
            <a:xfrm>
              <a:off x="1006738" y="3455407"/>
              <a:ext cx="9674613"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898" name="SVC…"/>
            <p:cNvSpPr/>
            <p:nvPr/>
          </p:nvSpPr>
          <p:spPr>
            <a:xfrm>
              <a:off x="0" y="1468162"/>
              <a:ext cx="1067990" cy="3008437"/>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3300"/>
              </a:pPr>
              <a:r>
                <a:t>SVC</a:t>
              </a:r>
            </a:p>
            <a:p>
              <a:pPr>
                <a:defRPr sz="3300"/>
              </a:pPr>
              <a:r>
                <a:t>2</a:t>
              </a:r>
            </a:p>
          </p:txBody>
        </p:sp>
        <p:sp>
          <p:nvSpPr>
            <p:cNvPr id="899" name="Line"/>
            <p:cNvSpPr/>
            <p:nvPr/>
          </p:nvSpPr>
          <p:spPr>
            <a:xfrm>
              <a:off x="1143394" y="5378505"/>
              <a:ext cx="9493629"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00" name="Line"/>
            <p:cNvSpPr/>
            <p:nvPr/>
          </p:nvSpPr>
          <p:spPr>
            <a:xfrm>
              <a:off x="1070540" y="6253021"/>
              <a:ext cx="9639337"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01" name="Rectangle"/>
            <p:cNvSpPr/>
            <p:nvPr/>
          </p:nvSpPr>
          <p:spPr>
            <a:xfrm rot="10800000">
              <a:off x="7181201" y="47384"/>
              <a:ext cx="1959896"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02" name="Rectangle"/>
            <p:cNvSpPr/>
            <p:nvPr/>
          </p:nvSpPr>
          <p:spPr>
            <a:xfrm rot="10800000">
              <a:off x="9162000" y="47384"/>
              <a:ext cx="939280"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03" name="Rectangle"/>
            <p:cNvSpPr/>
            <p:nvPr/>
          </p:nvSpPr>
          <p:spPr>
            <a:xfrm rot="10800000">
              <a:off x="8931668" y="898838"/>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04" name="Rectangle"/>
            <p:cNvSpPr/>
            <p:nvPr/>
          </p:nvSpPr>
          <p:spPr>
            <a:xfrm rot="10800000">
              <a:off x="4494918" y="898838"/>
              <a:ext cx="4415848"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05" name="Rectangle"/>
            <p:cNvSpPr/>
            <p:nvPr/>
          </p:nvSpPr>
          <p:spPr>
            <a:xfrm rot="10800000">
              <a:off x="9291723" y="1530315"/>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06" name="Rectangle"/>
            <p:cNvSpPr/>
            <p:nvPr/>
          </p:nvSpPr>
          <p:spPr>
            <a:xfrm rot="10800000">
              <a:off x="8505280" y="1530315"/>
              <a:ext cx="765540"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07" name="Rectangle"/>
            <p:cNvSpPr/>
            <p:nvPr/>
          </p:nvSpPr>
          <p:spPr>
            <a:xfrm rot="10800000">
              <a:off x="9291723" y="2270950"/>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08" name="Rectangle"/>
            <p:cNvSpPr/>
            <p:nvPr/>
          </p:nvSpPr>
          <p:spPr>
            <a:xfrm rot="10800000">
              <a:off x="8505280" y="2270950"/>
              <a:ext cx="765540"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09" name="Rectangle"/>
            <p:cNvSpPr/>
            <p:nvPr/>
          </p:nvSpPr>
          <p:spPr>
            <a:xfrm rot="10800000">
              <a:off x="8090582" y="3279347"/>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10" name="Rectangle"/>
            <p:cNvSpPr/>
            <p:nvPr/>
          </p:nvSpPr>
          <p:spPr>
            <a:xfrm rot="10800000">
              <a:off x="6377201" y="3279347"/>
              <a:ext cx="1692478"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11" name="Line"/>
            <p:cNvSpPr/>
            <p:nvPr/>
          </p:nvSpPr>
          <p:spPr>
            <a:xfrm>
              <a:off x="1099067" y="4329923"/>
              <a:ext cx="9530772"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12" name="Rectangle"/>
            <p:cNvSpPr/>
            <p:nvPr/>
          </p:nvSpPr>
          <p:spPr>
            <a:xfrm rot="10800000">
              <a:off x="8044960" y="4153863"/>
              <a:ext cx="939280"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13" name="Rectangle"/>
            <p:cNvSpPr/>
            <p:nvPr/>
          </p:nvSpPr>
          <p:spPr>
            <a:xfrm rot="10800000">
              <a:off x="7258517" y="4153863"/>
              <a:ext cx="765540"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14" name="Rectangle"/>
            <p:cNvSpPr/>
            <p:nvPr/>
          </p:nvSpPr>
          <p:spPr>
            <a:xfrm rot="10800000">
              <a:off x="5734527" y="5202446"/>
              <a:ext cx="939280" cy="352121"/>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15" name="Rectangle"/>
            <p:cNvSpPr/>
            <p:nvPr/>
          </p:nvSpPr>
          <p:spPr>
            <a:xfrm rot="10800000">
              <a:off x="2006564" y="5202446"/>
              <a:ext cx="3707060" cy="352121"/>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16" name="Rectangle"/>
            <p:cNvSpPr/>
            <p:nvPr/>
          </p:nvSpPr>
          <p:spPr>
            <a:xfrm rot="10800000">
              <a:off x="5551331" y="6076961"/>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17" name="Rectangle"/>
            <p:cNvSpPr/>
            <p:nvPr/>
          </p:nvSpPr>
          <p:spPr>
            <a:xfrm rot="10800000">
              <a:off x="5053509" y="6076961"/>
              <a:ext cx="476919"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18" name="Rectangle"/>
            <p:cNvSpPr/>
            <p:nvPr/>
          </p:nvSpPr>
          <p:spPr>
            <a:xfrm>
              <a:off x="0" y="6606793"/>
              <a:ext cx="1067990" cy="201130"/>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919" name="Rectangle"/>
            <p:cNvSpPr/>
            <p:nvPr/>
          </p:nvSpPr>
          <p:spPr>
            <a:xfrm>
              <a:off x="0" y="6874140"/>
              <a:ext cx="1067990" cy="201131"/>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920" name="Rectangle"/>
            <p:cNvSpPr/>
            <p:nvPr/>
          </p:nvSpPr>
          <p:spPr>
            <a:xfrm>
              <a:off x="0" y="7324053"/>
              <a:ext cx="1067990" cy="44312"/>
            </a:xfrm>
            <a:prstGeom prst="rect">
              <a:avLst/>
            </a:prstGeom>
            <a:solidFill>
              <a:srgbClr val="4F4851"/>
            </a:solidFill>
            <a:ln w="127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921" name="Rectangle"/>
            <p:cNvSpPr/>
            <p:nvPr/>
          </p:nvSpPr>
          <p:spPr>
            <a:xfrm>
              <a:off x="0" y="7460329"/>
              <a:ext cx="1067990" cy="312782"/>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922" name="Rectangle"/>
            <p:cNvSpPr/>
            <p:nvPr/>
          </p:nvSpPr>
          <p:spPr>
            <a:xfrm>
              <a:off x="0" y="7141488"/>
              <a:ext cx="1067990" cy="90602"/>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923" name="…"/>
            <p:cNvSpPr/>
            <p:nvPr/>
          </p:nvSpPr>
          <p:spPr>
            <a:xfrm>
              <a:off x="5310050" y="6416006"/>
              <a:ext cx="1067990" cy="119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000"/>
              </a:lvl1pPr>
            </a:lstStyle>
            <a:p>
              <a:r>
                <a:t>…</a:t>
              </a:r>
            </a:p>
          </p:txBody>
        </p:sp>
        <p:sp>
          <p:nvSpPr>
            <p:cNvPr id="924" name="Line"/>
            <p:cNvSpPr/>
            <p:nvPr/>
          </p:nvSpPr>
          <p:spPr>
            <a:xfrm>
              <a:off x="10749917" y="245979"/>
              <a:ext cx="8746488"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25" name="Rectangle"/>
            <p:cNvSpPr/>
            <p:nvPr/>
          </p:nvSpPr>
          <p:spPr>
            <a:xfrm rot="10800000">
              <a:off x="14440408" y="69919"/>
              <a:ext cx="5615352"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26" name="Back end web…"/>
            <p:cNvSpPr/>
            <p:nvPr/>
          </p:nvSpPr>
          <p:spPr>
            <a:xfrm>
              <a:off x="10660916" y="58466"/>
              <a:ext cx="3618373" cy="7667627"/>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3600"/>
              </a:pPr>
              <a:r>
                <a:t>Back end web</a:t>
              </a:r>
            </a:p>
            <a:p>
              <a:pPr>
                <a:defRPr sz="3600"/>
              </a:pPr>
              <a:r>
                <a:t>(PHP)</a:t>
              </a:r>
            </a:p>
          </p:txBody>
        </p:sp>
        <p:sp>
          <p:nvSpPr>
            <p:cNvPr id="927" name="Rectangle"/>
            <p:cNvSpPr/>
            <p:nvPr/>
          </p:nvSpPr>
          <p:spPr>
            <a:xfrm>
              <a:off x="20017849" y="0"/>
              <a:ext cx="57929" cy="1108183"/>
            </a:xfrm>
            <a:prstGeom prst="rect">
              <a:avLst/>
            </a:prstGeom>
            <a:solidFill>
              <a:srgbClr val="311141"/>
            </a:solidFill>
            <a:ln w="12700" cap="flat">
              <a:noFill/>
              <a:miter lim="400000"/>
            </a:ln>
            <a:effectLst/>
          </p:spPr>
          <p:txBody>
            <a:bodyPr wrap="square" lIns="71437" tIns="71437" rIns="71437" bIns="71437" numCol="1" anchor="ctr">
              <a:noAutofit/>
            </a:bodyPr>
            <a:lstStyle/>
            <a:p>
              <a:pPr>
                <a:defRPr sz="3600"/>
              </a:pPr>
              <a:endParaRPr/>
            </a:p>
          </p:txBody>
        </p:sp>
        <p:sp>
          <p:nvSpPr>
            <p:cNvPr id="928" name="Rectangle"/>
            <p:cNvSpPr/>
            <p:nvPr/>
          </p:nvSpPr>
          <p:spPr>
            <a:xfrm>
              <a:off x="19845752" y="0"/>
              <a:ext cx="57929" cy="1108183"/>
            </a:xfrm>
            <a:prstGeom prst="rect">
              <a:avLst/>
            </a:prstGeom>
            <a:solidFill>
              <a:srgbClr val="311141"/>
            </a:solidFill>
            <a:ln w="12700" cap="flat">
              <a:noFill/>
              <a:miter lim="400000"/>
            </a:ln>
            <a:effectLst/>
          </p:spPr>
          <p:txBody>
            <a:bodyPr wrap="square" lIns="71437" tIns="71437" rIns="71437" bIns="71437" numCol="1" anchor="ctr">
              <a:noAutofit/>
            </a:bodyPr>
            <a:lstStyle/>
            <a:p>
              <a:pPr>
                <a:defRPr sz="3600"/>
              </a:pPr>
              <a:endParaRPr/>
            </a:p>
          </p:txBody>
        </p:sp>
        <p:sp>
          <p:nvSpPr>
            <p:cNvPr id="929" name="Rectangle"/>
            <p:cNvSpPr/>
            <p:nvPr/>
          </p:nvSpPr>
          <p:spPr>
            <a:xfrm>
              <a:off x="19579789" y="0"/>
              <a:ext cx="57929" cy="1108183"/>
            </a:xfrm>
            <a:prstGeom prst="rect">
              <a:avLst/>
            </a:prstGeom>
            <a:solidFill>
              <a:srgbClr val="311141"/>
            </a:solidFill>
            <a:ln w="12700" cap="flat">
              <a:noFill/>
              <a:miter lim="400000"/>
            </a:ln>
            <a:effectLst/>
          </p:spPr>
          <p:txBody>
            <a:bodyPr wrap="square" lIns="71437" tIns="71437" rIns="71437" bIns="71437" numCol="1" anchor="ctr">
              <a:noAutofit/>
            </a:bodyPr>
            <a:lstStyle/>
            <a:p>
              <a:pPr>
                <a:defRPr sz="3600"/>
              </a:pPr>
              <a:endParaRPr/>
            </a:p>
          </p:txBody>
        </p:sp>
      </p:grpSp>
      <p:sp>
        <p:nvSpPr>
          <p:cNvPr id="931" name="Oval"/>
          <p:cNvSpPr/>
          <p:nvPr/>
        </p:nvSpPr>
        <p:spPr>
          <a:xfrm>
            <a:off x="10300318" y="4536847"/>
            <a:ext cx="2862288" cy="2023146"/>
          </a:xfrm>
          <a:prstGeom prst="ellipse">
            <a:avLst/>
          </a:prstGeom>
          <a:ln w="63500">
            <a:solidFill>
              <a:srgbClr val="FFFFFF"/>
            </a:solidFill>
            <a:miter lim="400000"/>
          </a:ln>
        </p:spPr>
        <p:txBody>
          <a:bodyPr lIns="71437" tIns="71437" rIns="71437" bIns="71437" anchor="ctr"/>
          <a:lstStyle/>
          <a:p>
            <a:pPr>
              <a:defRPr sz="3600"/>
            </a:pPr>
            <a:endParaRPr/>
          </a:p>
        </p:txBody>
      </p:sp>
      <p:sp>
        <p:nvSpPr>
          <p:cNvPr id="932" name="Oval"/>
          <p:cNvSpPr/>
          <p:nvPr/>
        </p:nvSpPr>
        <p:spPr>
          <a:xfrm>
            <a:off x="8934990" y="7349710"/>
            <a:ext cx="3086121" cy="1050006"/>
          </a:xfrm>
          <a:prstGeom prst="ellipse">
            <a:avLst/>
          </a:prstGeom>
          <a:ln w="63500">
            <a:solidFill>
              <a:srgbClr val="FFFFFF"/>
            </a:solidFill>
            <a:miter lim="400000"/>
          </a:ln>
        </p:spPr>
        <p:txBody>
          <a:bodyPr lIns="71437" tIns="71437" rIns="71437" bIns="71437" anchor="ctr"/>
          <a:lstStyle/>
          <a:p>
            <a:pPr>
              <a:defRPr sz="3600"/>
            </a:pPr>
            <a:endParaRPr/>
          </a:p>
        </p:txBody>
      </p:sp>
      <p:sp>
        <p:nvSpPr>
          <p:cNvPr id="933" name="Oval"/>
          <p:cNvSpPr/>
          <p:nvPr/>
        </p:nvSpPr>
        <p:spPr>
          <a:xfrm>
            <a:off x="6903999" y="9292405"/>
            <a:ext cx="2596623" cy="1050006"/>
          </a:xfrm>
          <a:prstGeom prst="ellipse">
            <a:avLst/>
          </a:prstGeom>
          <a:ln w="63500">
            <a:solidFill>
              <a:srgbClr val="FFFFFF"/>
            </a:solidFill>
            <a:miter lim="400000"/>
          </a:ln>
        </p:spPr>
        <p:txBody>
          <a:bodyPr lIns="71437" tIns="71437" rIns="71437" bIns="71437" anchor="ctr"/>
          <a:lstStyle/>
          <a:p>
            <a:pPr>
              <a:defRPr sz="3600"/>
            </a:pPr>
            <a:endParaRPr/>
          </a:p>
        </p:txBody>
      </p:sp>
      <p:sp>
        <p:nvSpPr>
          <p:cNvPr id="934" name="Surtout pour…"/>
          <p:cNvSpPr txBox="1"/>
          <p:nvPr/>
        </p:nvSpPr>
        <p:spPr>
          <a:xfrm>
            <a:off x="3617560" y="4971801"/>
            <a:ext cx="7078133" cy="3190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0000"/>
            </a:lvl1pPr>
          </a:lstStyle>
          <a:p>
            <a:r>
              <a:t>Surtout pour…</a:t>
            </a:r>
          </a:p>
        </p:txBody>
      </p:sp>
      <p:sp>
        <p:nvSpPr>
          <p:cNvPr id="935" name="Des frais de bouches réseaux…"/>
          <p:cNvSpPr txBox="1">
            <a:spLocks noGrp="1"/>
          </p:cNvSpPr>
          <p:nvPr>
            <p:ph type="title"/>
          </p:nvPr>
        </p:nvSpPr>
        <p:spPr>
          <a:xfrm>
            <a:off x="1893192" y="-7528"/>
            <a:ext cx="20438667" cy="2579983"/>
          </a:xfrm>
          <a:prstGeom prst="rect">
            <a:avLst/>
          </a:prstGeom>
        </p:spPr>
        <p:txBody>
          <a:bodyPr/>
          <a:lstStyle/>
          <a:p>
            <a:pPr defTabSz="583287">
              <a:defRPr sz="7951"/>
            </a:pPr>
            <a:r>
              <a:t>Des frais de bouches réseaux</a:t>
            </a:r>
          </a:p>
          <a:p>
            <a:pPr defTabSz="583287">
              <a:defRPr sz="7951"/>
            </a:pPr>
            <a:r>
              <a:t>qui commencent à peser…</a:t>
            </a:r>
          </a:p>
        </p:txBody>
      </p:sp>
      <p:grpSp>
        <p:nvGrpSpPr>
          <p:cNvPr id="940" name="Group"/>
          <p:cNvGrpSpPr/>
          <p:nvPr/>
        </p:nvGrpSpPr>
        <p:grpSpPr>
          <a:xfrm>
            <a:off x="18710076" y="11590133"/>
            <a:ext cx="4972404" cy="1047491"/>
            <a:chOff x="0" y="0"/>
            <a:chExt cx="4972402" cy="1047490"/>
          </a:xfrm>
        </p:grpSpPr>
        <p:sp>
          <p:nvSpPr>
            <p:cNvPr id="936" name="Rectangle"/>
            <p:cNvSpPr/>
            <p:nvPr/>
          </p:nvSpPr>
          <p:spPr>
            <a:xfrm rot="10800000">
              <a:off x="2550405" y="-1"/>
              <a:ext cx="939281" cy="352122"/>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37" name="Rectangle"/>
            <p:cNvSpPr/>
            <p:nvPr/>
          </p:nvSpPr>
          <p:spPr>
            <a:xfrm rot="10800000">
              <a:off x="2052583" y="-1"/>
              <a:ext cx="476919" cy="352122"/>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38" name="latence réseau"/>
            <p:cNvSpPr txBox="1"/>
            <p:nvPr/>
          </p:nvSpPr>
          <p:spPr>
            <a:xfrm>
              <a:off x="2638498" y="510915"/>
              <a:ext cx="2333905"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600">
                  <a:solidFill>
                    <a:srgbClr val="E8A432"/>
                  </a:solidFill>
                </a:defRPr>
              </a:lvl1pPr>
            </a:lstStyle>
            <a:p>
              <a:r>
                <a:t>latence réseau</a:t>
              </a:r>
            </a:p>
          </p:txBody>
        </p:sp>
        <p:sp>
          <p:nvSpPr>
            <p:cNvPr id="939" name="latence  service"/>
            <p:cNvSpPr txBox="1"/>
            <p:nvPr/>
          </p:nvSpPr>
          <p:spPr>
            <a:xfrm>
              <a:off x="0" y="510915"/>
              <a:ext cx="2486457"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600">
                  <a:solidFill>
                    <a:srgbClr val="C11E53"/>
                  </a:solidFill>
                </a:defRPr>
              </a:lvl1pPr>
            </a:lstStyle>
            <a:p>
              <a:r>
                <a:t>latence  service</a:t>
              </a:r>
            </a:p>
          </p:txBody>
        </p:sp>
      </p:grpSp>
      <p:sp>
        <p:nvSpPr>
          <p:cNvPr id="941" name="Line"/>
          <p:cNvSpPr/>
          <p:nvPr/>
        </p:nvSpPr>
        <p:spPr>
          <a:xfrm flipH="1" flipV="1">
            <a:off x="21318106" y="3150721"/>
            <a:ext cx="1664087" cy="1"/>
          </a:xfrm>
          <a:prstGeom prst="line">
            <a:avLst/>
          </a:prstGeom>
          <a:ln w="50800">
            <a:solidFill>
              <a:srgbClr val="A599AA"/>
            </a:solidFill>
            <a:miter lim="400000"/>
            <a:tailEnd type="triangle"/>
          </a:ln>
        </p:spPr>
        <p:txBody>
          <a:bodyPr lIns="71437" tIns="71437" rIns="71437" bIns="71437" anchor="ctr"/>
          <a:lstStyle/>
          <a:p>
            <a:pPr>
              <a:defRPr sz="3600"/>
            </a:pPr>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Un ROI parfois discutable…"/>
          <p:cNvSpPr txBox="1">
            <a:spLocks noGrp="1"/>
          </p:cNvSpPr>
          <p:nvPr>
            <p:ph type="title"/>
          </p:nvPr>
        </p:nvSpPr>
        <p:spPr>
          <a:xfrm>
            <a:off x="1893192" y="-7528"/>
            <a:ext cx="20438667" cy="2579983"/>
          </a:xfrm>
          <a:prstGeom prst="rect">
            <a:avLst/>
          </a:prstGeom>
        </p:spPr>
        <p:txBody>
          <a:bodyPr/>
          <a:lstStyle/>
          <a:p>
            <a:r>
              <a:t>Un ROI parfois discutable…</a:t>
            </a:r>
          </a:p>
        </p:txBody>
      </p:sp>
      <p:sp>
        <p:nvSpPr>
          <p:cNvPr id="944" name="latence traitement requête par le service"/>
          <p:cNvSpPr txBox="1">
            <a:spLocks noGrp="1"/>
          </p:cNvSpPr>
          <p:nvPr>
            <p:ph type="body" sz="quarter" idx="1"/>
          </p:nvPr>
        </p:nvSpPr>
        <p:spPr>
          <a:xfrm>
            <a:off x="2925634" y="5960503"/>
            <a:ext cx="5768103" cy="4449747"/>
          </a:xfrm>
          <a:prstGeom prst="rect">
            <a:avLst/>
          </a:prstGeom>
        </p:spPr>
        <p:txBody>
          <a:bodyPr anchor="ctr"/>
          <a:lstStyle>
            <a:lvl1pPr algn="ctr">
              <a:defRPr sz="3800">
                <a:solidFill>
                  <a:srgbClr val="C11E53"/>
                </a:solidFill>
              </a:defRPr>
            </a:lvl1pPr>
          </a:lstStyle>
          <a:p>
            <a:pPr>
              <a:defRPr sz="6100">
                <a:solidFill>
                  <a:srgbClr val="FFFFFF"/>
                </a:solidFill>
              </a:defRPr>
            </a:pPr>
            <a:r>
              <a:rPr sz="3800">
                <a:solidFill>
                  <a:srgbClr val="C11E53"/>
                </a:solidFill>
              </a:rPr>
              <a:t>latence traitement requête par le service</a:t>
            </a:r>
          </a:p>
        </p:txBody>
      </p:sp>
      <p:grpSp>
        <p:nvGrpSpPr>
          <p:cNvPr id="948" name="Group"/>
          <p:cNvGrpSpPr/>
          <p:nvPr/>
        </p:nvGrpSpPr>
        <p:grpSpPr>
          <a:xfrm>
            <a:off x="3317370" y="6206983"/>
            <a:ext cx="18140996" cy="2801951"/>
            <a:chOff x="0" y="0"/>
            <a:chExt cx="18140995" cy="2801950"/>
          </a:xfrm>
        </p:grpSpPr>
        <p:sp>
          <p:nvSpPr>
            <p:cNvPr id="945" name="Rectangle"/>
            <p:cNvSpPr/>
            <p:nvPr/>
          </p:nvSpPr>
          <p:spPr>
            <a:xfrm rot="10800000">
              <a:off x="5023662" y="0"/>
              <a:ext cx="13117334" cy="954530"/>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46" name="Rectangle"/>
            <p:cNvSpPr/>
            <p:nvPr/>
          </p:nvSpPr>
          <p:spPr>
            <a:xfrm rot="10800000">
              <a:off x="0" y="0"/>
              <a:ext cx="4984630" cy="954531"/>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47" name="latence réseau (hand shake TCP)"/>
            <p:cNvSpPr txBox="1"/>
            <p:nvPr/>
          </p:nvSpPr>
          <p:spPr>
            <a:xfrm>
              <a:off x="8990575" y="1154835"/>
              <a:ext cx="5183506" cy="16471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rmAutofit/>
            </a:bodyPr>
            <a:lstStyle/>
            <a:p>
              <a:pPr>
                <a:spcBef>
                  <a:spcPts val="5900"/>
                </a:spcBef>
                <a:defRPr sz="6100">
                  <a:latin typeface="+mn-lt"/>
                  <a:ea typeface="+mn-ea"/>
                  <a:cs typeface="+mn-cs"/>
                  <a:sym typeface="Helvetica"/>
                </a:defRPr>
              </a:pPr>
              <a:r>
                <a:rPr sz="3800">
                  <a:solidFill>
                    <a:srgbClr val="E8A432"/>
                  </a:solidFill>
                </a:rPr>
                <a:t>latence réseau</a:t>
              </a:r>
              <a:br>
                <a:rPr sz="3800">
                  <a:solidFill>
                    <a:srgbClr val="E8A432"/>
                  </a:solidFill>
                </a:rPr>
              </a:br>
              <a:r>
                <a:rPr sz="3800">
                  <a:solidFill>
                    <a:srgbClr val="E8A432"/>
                  </a:solidFill>
                </a:rPr>
                <a:t>(hand shake TCP)</a:t>
              </a:r>
            </a:p>
          </p:txBody>
        </p:sp>
      </p:gr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 name="La solution ?"/>
          <p:cNvSpPr txBox="1">
            <a:spLocks noGrp="1"/>
          </p:cNvSpPr>
          <p:nvPr>
            <p:ph type="title"/>
          </p:nvPr>
        </p:nvSpPr>
        <p:spPr>
          <a:prstGeom prst="rect">
            <a:avLst/>
          </a:prstGeom>
        </p:spPr>
        <p:txBody>
          <a:bodyPr/>
          <a:lstStyle/>
          <a:p>
            <a:r>
              <a:t>La solution ?</a:t>
            </a: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La solution ?"/>
          <p:cNvSpPr txBox="1">
            <a:spLocks noGrp="1"/>
          </p:cNvSpPr>
          <p:nvPr>
            <p:ph type="title"/>
          </p:nvPr>
        </p:nvSpPr>
        <p:spPr>
          <a:prstGeom prst="rect">
            <a:avLst/>
          </a:prstGeom>
        </p:spPr>
        <p:txBody>
          <a:bodyPr/>
          <a:lstStyle/>
          <a:p>
            <a:r>
              <a:t>La solution ?</a:t>
            </a:r>
          </a:p>
        </p:txBody>
      </p:sp>
      <p:sp>
        <p:nvSpPr>
          <p:cNvPr id="953" name="Du chunk !"/>
          <p:cNvSpPr txBox="1"/>
          <p:nvPr/>
        </p:nvSpPr>
        <p:spPr>
          <a:xfrm>
            <a:off x="8714482" y="11067998"/>
            <a:ext cx="6955037" cy="184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normAutofit lnSpcReduction="10000"/>
          </a:bodyPr>
          <a:lstStyle>
            <a:lvl1pPr>
              <a:defRPr sz="11200">
                <a:effectLst>
                  <a:outerShdw blurRad="12700" dist="38100" dir="18900000" rotWithShape="0">
                    <a:srgbClr val="000000"/>
                  </a:outerShdw>
                </a:effectLst>
                <a:latin typeface="+mn-lt"/>
                <a:ea typeface="+mn-ea"/>
                <a:cs typeface="+mn-cs"/>
                <a:sym typeface="Helvetica"/>
              </a:defRPr>
            </a:lvl1pPr>
          </a:lstStyle>
          <a:p>
            <a:r>
              <a:t>Du chunk !</a:t>
            </a:r>
          </a:p>
        </p:txBody>
      </p:sp>
      <p:pic>
        <p:nvPicPr>
          <p:cNvPr id="954" name="Image" descr="Image"/>
          <p:cNvPicPr>
            <a:picLocks noChangeAspect="1"/>
          </p:cNvPicPr>
          <p:nvPr/>
        </p:nvPicPr>
        <p:blipFill>
          <a:blip r:embed="rId3">
            <a:extLst/>
          </a:blip>
          <a:stretch>
            <a:fillRect/>
          </a:stretch>
        </p:blipFill>
        <p:spPr>
          <a:xfrm>
            <a:off x="5859570" y="2806691"/>
            <a:ext cx="12664860" cy="846386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La solution ?"/>
          <p:cNvSpPr txBox="1">
            <a:spLocks noGrp="1"/>
          </p:cNvSpPr>
          <p:nvPr>
            <p:ph type="title"/>
          </p:nvPr>
        </p:nvSpPr>
        <p:spPr>
          <a:prstGeom prst="rect">
            <a:avLst/>
          </a:prstGeom>
        </p:spPr>
        <p:txBody>
          <a:bodyPr/>
          <a:lstStyle/>
          <a:p>
            <a:r>
              <a:t>La solution ?</a:t>
            </a:r>
          </a:p>
        </p:txBody>
      </p:sp>
      <p:grpSp>
        <p:nvGrpSpPr>
          <p:cNvPr id="961" name="Group"/>
          <p:cNvGrpSpPr/>
          <p:nvPr/>
        </p:nvGrpSpPr>
        <p:grpSpPr>
          <a:xfrm>
            <a:off x="5798300" y="3213264"/>
            <a:ext cx="12787400" cy="9699410"/>
            <a:chOff x="0" y="0"/>
            <a:chExt cx="12787399" cy="9699408"/>
          </a:xfrm>
        </p:grpSpPr>
        <p:pic>
          <p:nvPicPr>
            <p:cNvPr id="959" name="Image" descr="Image"/>
            <p:cNvPicPr>
              <a:picLocks noChangeAspect="1"/>
            </p:cNvPicPr>
            <p:nvPr/>
          </p:nvPicPr>
          <p:blipFill>
            <a:blip r:embed="rId3">
              <a:extLst/>
            </a:blip>
            <a:stretch>
              <a:fillRect/>
            </a:stretch>
          </p:blipFill>
          <p:spPr>
            <a:xfrm>
              <a:off x="0" y="0"/>
              <a:ext cx="12787400" cy="9616124"/>
            </a:xfrm>
            <a:prstGeom prst="rect">
              <a:avLst/>
            </a:prstGeom>
            <a:ln w="12700" cap="flat">
              <a:noFill/>
              <a:miter lim="400000"/>
            </a:ln>
            <a:effectLst/>
          </p:spPr>
        </p:pic>
        <p:sp>
          <p:nvSpPr>
            <p:cNvPr id="960" name="Euh… du chunk !"/>
            <p:cNvSpPr txBox="1"/>
            <p:nvPr/>
          </p:nvSpPr>
          <p:spPr>
            <a:xfrm>
              <a:off x="860022" y="7854733"/>
              <a:ext cx="11067356" cy="1844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normAutofit lnSpcReduction="10000"/>
            </a:bodyPr>
            <a:lstStyle>
              <a:lvl1pPr>
                <a:defRPr sz="11200">
                  <a:effectLst>
                    <a:outerShdw blurRad="12700" dist="38100" dir="18900000" rotWithShape="0">
                      <a:srgbClr val="000000"/>
                    </a:outerShdw>
                  </a:effectLst>
                  <a:latin typeface="+mn-lt"/>
                  <a:ea typeface="+mn-ea"/>
                  <a:cs typeface="+mn-cs"/>
                  <a:sym typeface="Helvetica"/>
                </a:defRPr>
              </a:lvl1pPr>
            </a:lstStyle>
            <a:p>
              <a:r>
                <a:t>Euh… du chunk !</a:t>
              </a:r>
            </a:p>
          </p:txBody>
        </p:sp>
      </p:gr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Chatty vs. Chunky"/>
          <p:cNvSpPr txBox="1">
            <a:spLocks noGrp="1"/>
          </p:cNvSpPr>
          <p:nvPr>
            <p:ph type="title"/>
          </p:nvPr>
        </p:nvSpPr>
        <p:spPr>
          <a:prstGeom prst="rect">
            <a:avLst/>
          </a:prstGeom>
        </p:spPr>
        <p:txBody>
          <a:bodyPr/>
          <a:lstStyle/>
          <a:p>
            <a:r>
              <a:t>Chatty vs. Chunky</a:t>
            </a:r>
          </a:p>
        </p:txBody>
      </p:sp>
      <p:sp>
        <p:nvSpPr>
          <p:cNvPr id="966" name="Batchons nos requêtes pour éviter de payer des frais de latence réseau systématiques"/>
          <p:cNvSpPr txBox="1">
            <a:spLocks noGrp="1"/>
          </p:cNvSpPr>
          <p:nvPr>
            <p:ph type="body" sz="quarter" idx="1"/>
          </p:nvPr>
        </p:nvSpPr>
        <p:spPr>
          <a:xfrm>
            <a:off x="3487082" y="3130705"/>
            <a:ext cx="17409836" cy="2186233"/>
          </a:xfrm>
          <a:prstGeom prst="rect">
            <a:avLst/>
          </a:prstGeom>
        </p:spPr>
        <p:txBody>
          <a:bodyPr/>
          <a:lstStyle/>
          <a:p>
            <a:r>
              <a:rPr b="1">
                <a:solidFill>
                  <a:srgbClr val="E8A432"/>
                </a:solidFill>
              </a:rPr>
              <a:t>Batchons nos requêtes</a:t>
            </a:r>
            <a:r>
              <a:t> pour éviter de payer des frais de latence réseau systématiques</a:t>
            </a:r>
          </a:p>
        </p:txBody>
      </p:sp>
      <p:sp>
        <p:nvSpPr>
          <p:cNvPr id="967" name="Line"/>
          <p:cNvSpPr/>
          <p:nvPr/>
        </p:nvSpPr>
        <p:spPr>
          <a:xfrm flipV="1">
            <a:off x="10935196" y="8025920"/>
            <a:ext cx="1670780" cy="1"/>
          </a:xfrm>
          <a:prstGeom prst="line">
            <a:avLst/>
          </a:prstGeom>
          <a:ln w="165100">
            <a:solidFill>
              <a:srgbClr val="FFFFFF"/>
            </a:solidFill>
            <a:miter lim="400000"/>
            <a:tailEnd type="triangle"/>
          </a:ln>
        </p:spPr>
        <p:txBody>
          <a:bodyPr lIns="71437" tIns="71437" rIns="71437" bIns="71437" anchor="ctr"/>
          <a:lstStyle/>
          <a:p>
            <a:pPr>
              <a:defRPr sz="3600"/>
            </a:pPr>
            <a:endParaRPr/>
          </a:p>
        </p:txBody>
      </p:sp>
      <p:grpSp>
        <p:nvGrpSpPr>
          <p:cNvPr id="1003" name="Group"/>
          <p:cNvGrpSpPr/>
          <p:nvPr/>
        </p:nvGrpSpPr>
        <p:grpSpPr>
          <a:xfrm>
            <a:off x="1476823" y="5868260"/>
            <a:ext cx="8864876" cy="6756771"/>
            <a:chOff x="0" y="0"/>
            <a:chExt cx="8864874" cy="6756770"/>
          </a:xfrm>
        </p:grpSpPr>
        <p:sp>
          <p:nvSpPr>
            <p:cNvPr id="968" name="SVC1"/>
            <p:cNvSpPr/>
            <p:nvPr/>
          </p:nvSpPr>
          <p:spPr>
            <a:xfrm>
              <a:off x="0" y="0"/>
              <a:ext cx="663030" cy="756151"/>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1500"/>
              </a:lvl1pPr>
            </a:lstStyle>
            <a:p>
              <a:r>
                <a:t>SVC1</a:t>
              </a:r>
            </a:p>
          </p:txBody>
        </p:sp>
        <p:sp>
          <p:nvSpPr>
            <p:cNvPr id="969" name="SVC3"/>
            <p:cNvSpPr/>
            <p:nvPr/>
          </p:nvSpPr>
          <p:spPr>
            <a:xfrm>
              <a:off x="0" y="3216025"/>
              <a:ext cx="663030" cy="740883"/>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1500"/>
              </a:lvl1pPr>
            </a:lstStyle>
            <a:p>
              <a:r>
                <a:t>SVC3</a:t>
              </a:r>
            </a:p>
          </p:txBody>
        </p:sp>
        <p:sp>
          <p:nvSpPr>
            <p:cNvPr id="970" name="Line"/>
            <p:cNvSpPr/>
            <p:nvPr/>
          </p:nvSpPr>
          <p:spPr>
            <a:xfrm>
              <a:off x="682377" y="128399"/>
              <a:ext cx="5916791"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71" name="Line"/>
            <p:cNvSpPr/>
            <p:nvPr/>
          </p:nvSpPr>
          <p:spPr>
            <a:xfrm>
              <a:off x="682377" y="656999"/>
              <a:ext cx="5916791"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72" name="Line"/>
            <p:cNvSpPr/>
            <p:nvPr/>
          </p:nvSpPr>
          <p:spPr>
            <a:xfrm>
              <a:off x="652523" y="1049032"/>
              <a:ext cx="5976499"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73" name="Line"/>
            <p:cNvSpPr/>
            <p:nvPr/>
          </p:nvSpPr>
          <p:spPr>
            <a:xfrm>
              <a:off x="652523" y="1508834"/>
              <a:ext cx="5951159"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74" name="Line"/>
            <p:cNvSpPr/>
            <p:nvPr/>
          </p:nvSpPr>
          <p:spPr>
            <a:xfrm>
              <a:off x="625004" y="2134868"/>
              <a:ext cx="6006198"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75" name="SVC…"/>
            <p:cNvSpPr/>
            <p:nvPr/>
          </p:nvSpPr>
          <p:spPr>
            <a:xfrm>
              <a:off x="0" y="901145"/>
              <a:ext cx="663030" cy="1867700"/>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1500"/>
              </a:pPr>
              <a:r>
                <a:t>SVC</a:t>
              </a:r>
            </a:p>
            <a:p>
              <a:pPr>
                <a:defRPr sz="1500"/>
              </a:pPr>
              <a:r>
                <a:t>2</a:t>
              </a:r>
            </a:p>
          </p:txBody>
        </p:sp>
        <p:sp>
          <p:nvSpPr>
            <p:cNvPr id="976" name="Line"/>
            <p:cNvSpPr/>
            <p:nvPr/>
          </p:nvSpPr>
          <p:spPr>
            <a:xfrm>
              <a:off x="709842" y="3328766"/>
              <a:ext cx="5893840"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77" name="Line"/>
            <p:cNvSpPr/>
            <p:nvPr/>
          </p:nvSpPr>
          <p:spPr>
            <a:xfrm>
              <a:off x="664613" y="3871683"/>
              <a:ext cx="5984298"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78" name="Rectangle"/>
            <p:cNvSpPr/>
            <p:nvPr/>
          </p:nvSpPr>
          <p:spPr>
            <a:xfrm rot="10800000">
              <a:off x="4458237" y="19097"/>
              <a:ext cx="1216743"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79" name="Rectangle"/>
            <p:cNvSpPr/>
            <p:nvPr/>
          </p:nvSpPr>
          <p:spPr>
            <a:xfrm rot="10800000">
              <a:off x="5687957" y="19097"/>
              <a:ext cx="583125" cy="218605"/>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80" name="Rectangle"/>
            <p:cNvSpPr/>
            <p:nvPr/>
          </p:nvSpPr>
          <p:spPr>
            <a:xfrm rot="10800000">
              <a:off x="5544963" y="547697"/>
              <a:ext cx="583125" cy="218605"/>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81" name="Rectangle"/>
            <p:cNvSpPr/>
            <p:nvPr/>
          </p:nvSpPr>
          <p:spPr>
            <a:xfrm rot="10800000">
              <a:off x="2790537" y="547697"/>
              <a:ext cx="2741449"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82" name="Rectangle"/>
            <p:cNvSpPr/>
            <p:nvPr/>
          </p:nvSpPr>
          <p:spPr>
            <a:xfrm rot="10800000">
              <a:off x="5768492" y="939731"/>
              <a:ext cx="583125" cy="218604"/>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83" name="Rectangle"/>
            <p:cNvSpPr/>
            <p:nvPr/>
          </p:nvSpPr>
          <p:spPr>
            <a:xfrm rot="10800000">
              <a:off x="5280252" y="939731"/>
              <a:ext cx="475264" cy="218604"/>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84" name="Rectangle"/>
            <p:cNvSpPr/>
            <p:nvPr/>
          </p:nvSpPr>
          <p:spPr>
            <a:xfrm rot="10800000">
              <a:off x="5768492" y="1399532"/>
              <a:ext cx="583125" cy="218605"/>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85" name="Rectangle"/>
            <p:cNvSpPr/>
            <p:nvPr/>
          </p:nvSpPr>
          <p:spPr>
            <a:xfrm rot="10800000">
              <a:off x="5280252" y="1399532"/>
              <a:ext cx="475264"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86" name="Rectangle"/>
            <p:cNvSpPr/>
            <p:nvPr/>
          </p:nvSpPr>
          <p:spPr>
            <a:xfrm rot="10800000">
              <a:off x="5022799" y="2025566"/>
              <a:ext cx="583125" cy="218605"/>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87" name="Rectangle"/>
            <p:cNvSpPr/>
            <p:nvPr/>
          </p:nvSpPr>
          <p:spPr>
            <a:xfrm rot="10800000">
              <a:off x="3959097" y="2025566"/>
              <a:ext cx="1050726"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88" name="Line"/>
            <p:cNvSpPr/>
            <p:nvPr/>
          </p:nvSpPr>
          <p:spPr>
            <a:xfrm>
              <a:off x="682323" y="2677785"/>
              <a:ext cx="5916900"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989" name="Rectangle"/>
            <p:cNvSpPr/>
            <p:nvPr/>
          </p:nvSpPr>
          <p:spPr>
            <a:xfrm rot="10800000">
              <a:off x="4994476" y="2568483"/>
              <a:ext cx="583125" cy="218605"/>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90" name="Rectangle"/>
            <p:cNvSpPr/>
            <p:nvPr/>
          </p:nvSpPr>
          <p:spPr>
            <a:xfrm rot="10800000">
              <a:off x="4506236" y="2568483"/>
              <a:ext cx="475263"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91" name="Rectangle"/>
            <p:cNvSpPr/>
            <p:nvPr/>
          </p:nvSpPr>
          <p:spPr>
            <a:xfrm rot="10800000">
              <a:off x="3560112" y="3219465"/>
              <a:ext cx="583125" cy="218605"/>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92" name="Rectangle"/>
            <p:cNvSpPr/>
            <p:nvPr/>
          </p:nvSpPr>
          <p:spPr>
            <a:xfrm rot="10800000">
              <a:off x="1245716" y="3219465"/>
              <a:ext cx="2301419"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93" name="Rectangle"/>
            <p:cNvSpPr/>
            <p:nvPr/>
          </p:nvSpPr>
          <p:spPr>
            <a:xfrm rot="10800000">
              <a:off x="3446380" y="3762381"/>
              <a:ext cx="583125" cy="218605"/>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994" name="Rectangle"/>
            <p:cNvSpPr/>
            <p:nvPr/>
          </p:nvSpPr>
          <p:spPr>
            <a:xfrm rot="10800000">
              <a:off x="3137322" y="3762381"/>
              <a:ext cx="296081"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995" name="Rectangle"/>
            <p:cNvSpPr/>
            <p:nvPr/>
          </p:nvSpPr>
          <p:spPr>
            <a:xfrm>
              <a:off x="0" y="4091313"/>
              <a:ext cx="663030" cy="124866"/>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996" name="Rectangle"/>
            <p:cNvSpPr/>
            <p:nvPr/>
          </p:nvSpPr>
          <p:spPr>
            <a:xfrm>
              <a:off x="0" y="4257287"/>
              <a:ext cx="663030" cy="124866"/>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997" name="Rectangle"/>
            <p:cNvSpPr/>
            <p:nvPr/>
          </p:nvSpPr>
          <p:spPr>
            <a:xfrm>
              <a:off x="0" y="4536602"/>
              <a:ext cx="663030" cy="27510"/>
            </a:xfrm>
            <a:prstGeom prst="rect">
              <a:avLst/>
            </a:prstGeom>
            <a:solidFill>
              <a:srgbClr val="4F4851"/>
            </a:solidFill>
            <a:ln w="127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998" name="Rectangle"/>
            <p:cNvSpPr/>
            <p:nvPr/>
          </p:nvSpPr>
          <p:spPr>
            <a:xfrm>
              <a:off x="0" y="4621206"/>
              <a:ext cx="663030" cy="194181"/>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999" name="Rectangle"/>
            <p:cNvSpPr/>
            <p:nvPr/>
          </p:nvSpPr>
          <p:spPr>
            <a:xfrm>
              <a:off x="0" y="4423262"/>
              <a:ext cx="663030" cy="56248"/>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1000" name="…"/>
            <p:cNvSpPr/>
            <p:nvPr/>
          </p:nvSpPr>
          <p:spPr>
            <a:xfrm>
              <a:off x="3296587" y="3972869"/>
              <a:ext cx="663031" cy="740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000"/>
              </a:lvl1pPr>
            </a:lstStyle>
            <a:p>
              <a:r>
                <a:t>…</a:t>
              </a:r>
            </a:p>
          </p:txBody>
        </p:sp>
        <p:sp>
          <p:nvSpPr>
            <p:cNvPr id="1001" name="Back end web…"/>
            <p:cNvSpPr/>
            <p:nvPr/>
          </p:nvSpPr>
          <p:spPr>
            <a:xfrm>
              <a:off x="6618515" y="25977"/>
              <a:ext cx="2246360" cy="4760220"/>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2500"/>
              </a:pPr>
              <a:r>
                <a:t>Back end web</a:t>
              </a:r>
            </a:p>
            <a:p>
              <a:pPr>
                <a:defRPr sz="2500"/>
              </a:pPr>
              <a:r>
                <a:t>(PHP)</a:t>
              </a:r>
            </a:p>
          </p:txBody>
        </p:sp>
        <p:sp>
          <p:nvSpPr>
            <p:cNvPr id="1002" name="Chatty"/>
            <p:cNvSpPr txBox="1"/>
            <p:nvPr/>
          </p:nvSpPr>
          <p:spPr>
            <a:xfrm>
              <a:off x="147916" y="4176788"/>
              <a:ext cx="6960373" cy="25799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rmAutofit/>
            </a:bodyPr>
            <a:lstStyle>
              <a:lvl1pPr>
                <a:defRPr>
                  <a:solidFill>
                    <a:srgbClr val="FF2600"/>
                  </a:solidFill>
                  <a:latin typeface="+mn-lt"/>
                  <a:ea typeface="+mn-ea"/>
                  <a:cs typeface="+mn-cs"/>
                  <a:sym typeface="Helvetica"/>
                </a:defRPr>
              </a:lvl1pPr>
            </a:lstStyle>
            <a:p>
              <a:r>
                <a:t>Chatty</a:t>
              </a:r>
            </a:p>
          </p:txBody>
        </p:sp>
      </p:grpSp>
      <p:grpSp>
        <p:nvGrpSpPr>
          <p:cNvPr id="1029" name="Group"/>
          <p:cNvGrpSpPr/>
          <p:nvPr/>
        </p:nvGrpSpPr>
        <p:grpSpPr>
          <a:xfrm>
            <a:off x="13580301" y="5868260"/>
            <a:ext cx="8864876" cy="6756771"/>
            <a:chOff x="0" y="0"/>
            <a:chExt cx="8864874" cy="6756770"/>
          </a:xfrm>
        </p:grpSpPr>
        <p:sp>
          <p:nvSpPr>
            <p:cNvPr id="1004" name="SVC1"/>
            <p:cNvSpPr/>
            <p:nvPr/>
          </p:nvSpPr>
          <p:spPr>
            <a:xfrm>
              <a:off x="0" y="0"/>
              <a:ext cx="663030" cy="756151"/>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1500"/>
              </a:lvl1pPr>
            </a:lstStyle>
            <a:p>
              <a:r>
                <a:t>SVC1</a:t>
              </a:r>
            </a:p>
          </p:txBody>
        </p:sp>
        <p:sp>
          <p:nvSpPr>
            <p:cNvPr id="1005" name="SVC3"/>
            <p:cNvSpPr/>
            <p:nvPr/>
          </p:nvSpPr>
          <p:spPr>
            <a:xfrm>
              <a:off x="0" y="3216025"/>
              <a:ext cx="663030" cy="740883"/>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1500"/>
              </a:lvl1pPr>
            </a:lstStyle>
            <a:p>
              <a:r>
                <a:t>SVC3</a:t>
              </a:r>
            </a:p>
          </p:txBody>
        </p:sp>
        <p:sp>
          <p:nvSpPr>
            <p:cNvPr id="1006" name="Line"/>
            <p:cNvSpPr/>
            <p:nvPr/>
          </p:nvSpPr>
          <p:spPr>
            <a:xfrm>
              <a:off x="682378" y="128399"/>
              <a:ext cx="5916791"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007" name="Line"/>
            <p:cNvSpPr/>
            <p:nvPr/>
          </p:nvSpPr>
          <p:spPr>
            <a:xfrm>
              <a:off x="652522" y="1049033"/>
              <a:ext cx="5976500"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008" name="SVC…"/>
            <p:cNvSpPr/>
            <p:nvPr/>
          </p:nvSpPr>
          <p:spPr>
            <a:xfrm>
              <a:off x="0" y="901145"/>
              <a:ext cx="663030" cy="1867700"/>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1500"/>
              </a:pPr>
              <a:r>
                <a:t>SVC</a:t>
              </a:r>
            </a:p>
            <a:p>
              <a:pPr>
                <a:defRPr sz="1500"/>
              </a:pPr>
              <a:r>
                <a:t>2</a:t>
              </a:r>
            </a:p>
          </p:txBody>
        </p:sp>
        <p:sp>
          <p:nvSpPr>
            <p:cNvPr id="1009" name="Line"/>
            <p:cNvSpPr/>
            <p:nvPr/>
          </p:nvSpPr>
          <p:spPr>
            <a:xfrm>
              <a:off x="709843" y="3328766"/>
              <a:ext cx="5893840" cy="1"/>
            </a:xfrm>
            <a:prstGeom prst="line">
              <a:avLst/>
            </a:prstGeom>
            <a:noFill/>
            <a:ln w="25400" cap="flat">
              <a:solidFill>
                <a:srgbClr val="8789A4"/>
              </a:solidFill>
              <a:custDash>
                <a:ds d="200000" sp="200000"/>
              </a:custDash>
              <a:miter lim="400000"/>
            </a:ln>
            <a:effectLst/>
          </p:spPr>
          <p:txBody>
            <a:bodyPr wrap="square" lIns="71437" tIns="71437" rIns="71437" bIns="71437" numCol="1" anchor="ctr">
              <a:noAutofit/>
            </a:bodyPr>
            <a:lstStyle/>
            <a:p>
              <a:pPr>
                <a:defRPr sz="3600"/>
              </a:pPr>
              <a:endParaRPr/>
            </a:p>
          </p:txBody>
        </p:sp>
        <p:sp>
          <p:nvSpPr>
            <p:cNvPr id="1010" name="Rectangle"/>
            <p:cNvSpPr/>
            <p:nvPr/>
          </p:nvSpPr>
          <p:spPr>
            <a:xfrm rot="10800000">
              <a:off x="4458237" y="19098"/>
              <a:ext cx="1216744" cy="218604"/>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1011" name="Rectangle"/>
            <p:cNvSpPr/>
            <p:nvPr/>
          </p:nvSpPr>
          <p:spPr>
            <a:xfrm rot="10800000">
              <a:off x="5687958" y="19098"/>
              <a:ext cx="583125" cy="218604"/>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1012" name="Rectangle"/>
            <p:cNvSpPr/>
            <p:nvPr/>
          </p:nvSpPr>
          <p:spPr>
            <a:xfrm rot="10800000">
              <a:off x="1662824" y="19098"/>
              <a:ext cx="2741449" cy="218604"/>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1013" name="Rectangle"/>
            <p:cNvSpPr/>
            <p:nvPr/>
          </p:nvSpPr>
          <p:spPr>
            <a:xfrm rot="10800000">
              <a:off x="5768492" y="939731"/>
              <a:ext cx="583125" cy="218605"/>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1014" name="Rectangle"/>
            <p:cNvSpPr/>
            <p:nvPr/>
          </p:nvSpPr>
          <p:spPr>
            <a:xfrm rot="10800000">
              <a:off x="5280252" y="939731"/>
              <a:ext cx="475264"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1015" name="Rectangle"/>
            <p:cNvSpPr/>
            <p:nvPr/>
          </p:nvSpPr>
          <p:spPr>
            <a:xfrm rot="10800000">
              <a:off x="4752540" y="939731"/>
              <a:ext cx="475264"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1016" name="Rectangle"/>
            <p:cNvSpPr/>
            <p:nvPr/>
          </p:nvSpPr>
          <p:spPr>
            <a:xfrm rot="10800000">
              <a:off x="3635898" y="939731"/>
              <a:ext cx="1050726"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1017" name="Rectangle"/>
            <p:cNvSpPr/>
            <p:nvPr/>
          </p:nvSpPr>
          <p:spPr>
            <a:xfrm rot="10800000">
              <a:off x="3094773" y="939731"/>
              <a:ext cx="475264"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1018" name="Rectangle"/>
            <p:cNvSpPr/>
            <p:nvPr/>
          </p:nvSpPr>
          <p:spPr>
            <a:xfrm rot="10800000">
              <a:off x="3560112" y="3219465"/>
              <a:ext cx="583125" cy="218605"/>
            </a:xfrm>
            <a:prstGeom prst="rect">
              <a:avLst/>
            </a:prstGeom>
            <a:solidFill>
              <a:srgbClr val="E8A432"/>
            </a:solidFill>
            <a:ln w="38100" cap="flat">
              <a:solidFill>
                <a:srgbClr val="F0FDBF"/>
              </a:solidFill>
              <a:prstDash val="solid"/>
              <a:miter lim="400000"/>
            </a:ln>
            <a:effectLst/>
          </p:spPr>
          <p:txBody>
            <a:bodyPr wrap="square" lIns="71437" tIns="71437" rIns="71437" bIns="71437" numCol="1" anchor="ctr">
              <a:noAutofit/>
            </a:bodyPr>
            <a:lstStyle/>
            <a:p>
              <a:pPr>
                <a:defRPr sz="3600"/>
              </a:pPr>
              <a:endParaRPr/>
            </a:p>
          </p:txBody>
        </p:sp>
        <p:sp>
          <p:nvSpPr>
            <p:cNvPr id="1019" name="Rectangle"/>
            <p:cNvSpPr/>
            <p:nvPr/>
          </p:nvSpPr>
          <p:spPr>
            <a:xfrm rot="10800000">
              <a:off x="1245716" y="3219465"/>
              <a:ext cx="2301419"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1020" name="Rectangle"/>
            <p:cNvSpPr/>
            <p:nvPr/>
          </p:nvSpPr>
          <p:spPr>
            <a:xfrm rot="10800000">
              <a:off x="908423" y="3219465"/>
              <a:ext cx="296082" cy="218605"/>
            </a:xfrm>
            <a:prstGeom prst="rect">
              <a:avLst/>
            </a:prstGeom>
            <a:solidFill>
              <a:srgbClr val="2F1140"/>
            </a:solidFill>
            <a:ln w="381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1021" name="Rectangle"/>
            <p:cNvSpPr/>
            <p:nvPr/>
          </p:nvSpPr>
          <p:spPr>
            <a:xfrm>
              <a:off x="0" y="4091313"/>
              <a:ext cx="663030" cy="124866"/>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1022" name="Rectangle"/>
            <p:cNvSpPr/>
            <p:nvPr/>
          </p:nvSpPr>
          <p:spPr>
            <a:xfrm>
              <a:off x="0" y="4257287"/>
              <a:ext cx="663030" cy="124867"/>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1023" name="Rectangle"/>
            <p:cNvSpPr/>
            <p:nvPr/>
          </p:nvSpPr>
          <p:spPr>
            <a:xfrm>
              <a:off x="0" y="4536603"/>
              <a:ext cx="663030" cy="27510"/>
            </a:xfrm>
            <a:prstGeom prst="rect">
              <a:avLst/>
            </a:prstGeom>
            <a:solidFill>
              <a:srgbClr val="4F4851"/>
            </a:solidFill>
            <a:ln w="127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1024" name="Rectangle"/>
            <p:cNvSpPr/>
            <p:nvPr/>
          </p:nvSpPr>
          <p:spPr>
            <a:xfrm>
              <a:off x="0" y="4621206"/>
              <a:ext cx="663030" cy="194182"/>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1025" name="Rectangle"/>
            <p:cNvSpPr/>
            <p:nvPr/>
          </p:nvSpPr>
          <p:spPr>
            <a:xfrm>
              <a:off x="0" y="4423262"/>
              <a:ext cx="663030" cy="56248"/>
            </a:xfrm>
            <a:prstGeom prst="rect">
              <a:avLst/>
            </a:prstGeom>
            <a:solidFill>
              <a:srgbClr val="4F4851"/>
            </a:solidFill>
            <a:ln w="38100" cap="flat">
              <a:solidFill>
                <a:srgbClr val="A599AA"/>
              </a:solidFill>
              <a:prstDash val="solid"/>
              <a:miter lim="400000"/>
            </a:ln>
            <a:effectLst/>
          </p:spPr>
          <p:txBody>
            <a:bodyPr wrap="square" lIns="71437" tIns="71437" rIns="71437" bIns="71437" numCol="1" anchor="ctr">
              <a:noAutofit/>
            </a:bodyPr>
            <a:lstStyle/>
            <a:p>
              <a:pPr>
                <a:defRPr sz="3600"/>
              </a:pPr>
              <a:endParaRPr/>
            </a:p>
          </p:txBody>
        </p:sp>
        <p:sp>
          <p:nvSpPr>
            <p:cNvPr id="1026" name="…"/>
            <p:cNvSpPr/>
            <p:nvPr/>
          </p:nvSpPr>
          <p:spPr>
            <a:xfrm>
              <a:off x="3296587" y="3972869"/>
              <a:ext cx="663031" cy="740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000"/>
              </a:lvl1pPr>
            </a:lstStyle>
            <a:p>
              <a:r>
                <a:t>…</a:t>
              </a:r>
            </a:p>
          </p:txBody>
        </p:sp>
        <p:sp>
          <p:nvSpPr>
            <p:cNvPr id="1027" name="Back end web…"/>
            <p:cNvSpPr/>
            <p:nvPr/>
          </p:nvSpPr>
          <p:spPr>
            <a:xfrm>
              <a:off x="6618515" y="25977"/>
              <a:ext cx="2246360" cy="4760221"/>
            </a:xfrm>
            <a:prstGeom prst="rect">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2500"/>
              </a:pPr>
              <a:r>
                <a:t>Back end web</a:t>
              </a:r>
            </a:p>
            <a:p>
              <a:pPr>
                <a:defRPr sz="2500"/>
              </a:pPr>
              <a:r>
                <a:t>(PHP)</a:t>
              </a:r>
            </a:p>
          </p:txBody>
        </p:sp>
        <p:sp>
          <p:nvSpPr>
            <p:cNvPr id="1028" name="Chunky"/>
            <p:cNvSpPr txBox="1"/>
            <p:nvPr/>
          </p:nvSpPr>
          <p:spPr>
            <a:xfrm>
              <a:off x="681076" y="4176788"/>
              <a:ext cx="6960372" cy="25799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rmAutofit/>
            </a:bodyPr>
            <a:lstStyle>
              <a:lvl1pPr>
                <a:defRPr>
                  <a:solidFill>
                    <a:srgbClr val="00F900"/>
                  </a:solidFill>
                  <a:latin typeface="+mn-lt"/>
                  <a:ea typeface="+mn-ea"/>
                  <a:cs typeface="+mn-cs"/>
                  <a:sym typeface="Helvetica"/>
                </a:defRPr>
              </a:lvl1pPr>
            </a:lstStyle>
            <a:p>
              <a:r>
                <a:t>Chunky</a:t>
              </a:r>
            </a:p>
          </p:txBody>
        </p:sp>
      </p:grpSp>
      <p:sp>
        <p:nvSpPr>
          <p:cNvPr id="1030" name="Line"/>
          <p:cNvSpPr/>
          <p:nvPr/>
        </p:nvSpPr>
        <p:spPr>
          <a:xfrm flipH="1">
            <a:off x="10454726" y="5981867"/>
            <a:ext cx="838629" cy="1"/>
          </a:xfrm>
          <a:prstGeom prst="line">
            <a:avLst/>
          </a:prstGeom>
          <a:ln w="50800">
            <a:solidFill>
              <a:srgbClr val="A599AA"/>
            </a:solidFill>
            <a:miter lim="400000"/>
            <a:tailEnd type="triangle"/>
          </a:ln>
        </p:spPr>
        <p:txBody>
          <a:bodyPr lIns="71437" tIns="71437" rIns="71437" bIns="71437" anchor="ctr"/>
          <a:lstStyle/>
          <a:p>
            <a:pPr>
              <a:defRPr sz="3600"/>
            </a:pPr>
            <a:endParaRPr/>
          </a:p>
        </p:txBody>
      </p:sp>
      <p:sp>
        <p:nvSpPr>
          <p:cNvPr id="1031" name="Line"/>
          <p:cNvSpPr/>
          <p:nvPr/>
        </p:nvSpPr>
        <p:spPr>
          <a:xfrm flipH="1">
            <a:off x="22606006" y="5981867"/>
            <a:ext cx="838628" cy="1"/>
          </a:xfrm>
          <a:prstGeom prst="line">
            <a:avLst/>
          </a:prstGeom>
          <a:ln w="50800">
            <a:solidFill>
              <a:srgbClr val="A599AA"/>
            </a:solidFill>
            <a:miter lim="400000"/>
            <a:tailEnd type="triangle"/>
          </a:ln>
        </p:spPr>
        <p:txBody>
          <a:bodyPr lIns="71437" tIns="71437" rIns="71437" bIns="71437" anchor="ctr"/>
          <a:lstStyle/>
          <a:p>
            <a:pPr>
              <a:defRPr sz="3600"/>
            </a:pPr>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Comme si l’exécution était locale…"/>
          <p:cNvSpPr txBox="1">
            <a:spLocks noGrp="1"/>
          </p:cNvSpPr>
          <p:nvPr>
            <p:ph type="body" idx="1"/>
          </p:nvPr>
        </p:nvSpPr>
        <p:spPr>
          <a:xfrm>
            <a:off x="1023613" y="2941773"/>
            <a:ext cx="22792595" cy="9606344"/>
          </a:xfrm>
          <a:prstGeom prst="rect">
            <a:avLst/>
          </a:prstGeom>
        </p:spPr>
        <p:txBody>
          <a:bodyPr/>
          <a:lstStyle>
            <a:lvl1pPr algn="ctr">
              <a:defRPr sz="5300"/>
            </a:lvl1pPr>
          </a:lstStyle>
          <a:p>
            <a:r>
              <a:t>Comme si l’exécution était locale…</a:t>
            </a:r>
          </a:p>
        </p:txBody>
      </p:sp>
      <p:sp>
        <p:nvSpPr>
          <p:cNvPr id="1043" name="La malédiction du remoting…"/>
          <p:cNvSpPr txBox="1">
            <a:spLocks noGrp="1"/>
          </p:cNvSpPr>
          <p:nvPr>
            <p:ph type="title"/>
          </p:nvPr>
        </p:nvSpPr>
        <p:spPr>
          <a:xfrm>
            <a:off x="3487082" y="-7528"/>
            <a:ext cx="17409836" cy="2579983"/>
          </a:xfrm>
          <a:prstGeom prst="rect">
            <a:avLst/>
          </a:prstGeom>
        </p:spPr>
        <p:txBody>
          <a:bodyPr/>
          <a:lstStyle>
            <a:lvl1pPr defTabSz="764024">
              <a:defRPr sz="10416"/>
            </a:lvl1pPr>
          </a:lstStyle>
          <a:p>
            <a:r>
              <a:t>La malédiction du remoting…</a:t>
            </a:r>
          </a:p>
        </p:txBody>
      </p:sp>
      <p:pic>
        <p:nvPicPr>
          <p:cNvPr id="1044" name="Movie" descr="Movie"/>
          <p:cNvPicPr>
            <a:picLocks/>
          </p:cNvPicPr>
          <p:nvPr>
            <a:videoFile r:link="rId1"/>
            <p:extLst>
              <p:ext uri="{DAA4B4D4-6D71-4841-9C94-3DE7FCFB9230}">
                <p14:media xmlns:p14="http://schemas.microsoft.com/office/powerpoint/2010/main" r:link="rId2"/>
              </p:ext>
            </p:extLst>
          </p:nvPr>
        </p:nvPicPr>
        <p:blipFill>
          <a:blip r:embed="rId5">
            <a:extLst/>
          </a:blip>
          <a:stretch>
            <a:fillRect/>
          </a:stretch>
        </p:blipFill>
        <p:spPr>
          <a:xfrm>
            <a:off x="6190296" y="4020885"/>
            <a:ext cx="12459230" cy="8527231"/>
          </a:xfrm>
          <a:prstGeom prst="rect">
            <a:avLst/>
          </a:prstGeom>
          <a:ln w="12700">
            <a:miter lim="400000"/>
          </a:ln>
        </p:spPr>
      </p:pic>
      <p:grpSp>
        <p:nvGrpSpPr>
          <p:cNvPr id="1047" name="Group"/>
          <p:cNvGrpSpPr/>
          <p:nvPr/>
        </p:nvGrpSpPr>
        <p:grpSpPr>
          <a:xfrm>
            <a:off x="2575130" y="6688859"/>
            <a:ext cx="19290496" cy="2112170"/>
            <a:chOff x="21085" y="0"/>
            <a:chExt cx="19290494" cy="2112168"/>
          </a:xfrm>
        </p:grpSpPr>
        <p:sp>
          <p:nvSpPr>
            <p:cNvPr id="1045" name="CORBA…"/>
            <p:cNvSpPr txBox="1"/>
            <p:nvPr/>
          </p:nvSpPr>
          <p:spPr>
            <a:xfrm>
              <a:off x="21085" y="0"/>
              <a:ext cx="2103241" cy="21121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t">
              <a:normAutofit/>
            </a:bodyPr>
            <a:lstStyle/>
            <a:p>
              <a:pPr>
                <a:spcBef>
                  <a:spcPts val="5900"/>
                </a:spcBef>
                <a:defRPr sz="4000">
                  <a:solidFill>
                    <a:srgbClr val="A599AA"/>
                  </a:solidFill>
                  <a:latin typeface="+mn-lt"/>
                  <a:ea typeface="+mn-ea"/>
                  <a:cs typeface="+mn-cs"/>
                  <a:sym typeface="Helvetica"/>
                </a:defRPr>
              </a:pPr>
              <a:r>
                <a:t>CORBA</a:t>
              </a:r>
            </a:p>
            <a:p>
              <a:pPr>
                <a:spcBef>
                  <a:spcPts val="5900"/>
                </a:spcBef>
                <a:defRPr sz="4000">
                  <a:solidFill>
                    <a:srgbClr val="A599AA"/>
                  </a:solidFill>
                  <a:latin typeface="+mn-lt"/>
                  <a:ea typeface="+mn-ea"/>
                  <a:cs typeface="+mn-cs"/>
                  <a:sym typeface="Helvetica"/>
                </a:defRPr>
              </a:pPr>
              <a:r>
                <a:t>RMI</a:t>
              </a:r>
            </a:p>
          </p:txBody>
        </p:sp>
        <p:sp>
          <p:nvSpPr>
            <p:cNvPr id="1046" name="EJB…"/>
            <p:cNvSpPr txBox="1"/>
            <p:nvPr/>
          </p:nvSpPr>
          <p:spPr>
            <a:xfrm>
              <a:off x="17491363" y="0"/>
              <a:ext cx="1820218" cy="21121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t">
              <a:normAutofit/>
            </a:bodyPr>
            <a:lstStyle/>
            <a:p>
              <a:pPr>
                <a:spcBef>
                  <a:spcPts val="5900"/>
                </a:spcBef>
                <a:defRPr sz="4000">
                  <a:solidFill>
                    <a:srgbClr val="A599AA"/>
                  </a:solidFill>
                  <a:latin typeface="+mn-lt"/>
                  <a:ea typeface="+mn-ea"/>
                  <a:cs typeface="+mn-cs"/>
                  <a:sym typeface="Helvetica"/>
                </a:defRPr>
              </a:pPr>
              <a:r>
                <a:t>EJB</a:t>
              </a:r>
            </a:p>
            <a:p>
              <a:pPr>
                <a:spcBef>
                  <a:spcPts val="5900"/>
                </a:spcBef>
                <a:defRPr sz="4000">
                  <a:solidFill>
                    <a:srgbClr val="A599AA"/>
                  </a:solidFill>
                  <a:latin typeface="+mn-lt"/>
                  <a:ea typeface="+mn-ea"/>
                  <a:cs typeface="+mn-cs"/>
                  <a:sym typeface="Helvetica"/>
                </a:defRPr>
              </a:pPr>
              <a:r>
                <a:t>WCF…</a:t>
              </a:r>
            </a:p>
          </p:txBody>
        </p:sp>
      </p:grpSp>
      <p:pic>
        <p:nvPicPr>
          <p:cNvPr id="1048" name="marmotte-milka-o.gif" descr="marmotte-milka-o.gif"/>
          <p:cNvPicPr>
            <a:picLocks/>
          </p:cNvPicPr>
          <p:nvPr/>
        </p:nvPicPr>
        <p:blipFill>
          <a:blip r:embed="rId6">
            <a:extLst/>
          </a:blip>
          <a:stretch>
            <a:fillRect/>
          </a:stretch>
        </p:blipFill>
        <p:spPr>
          <a:xfrm>
            <a:off x="5866374" y="3946155"/>
            <a:ext cx="12752292" cy="8727806"/>
          </a:xfrm>
          <a:prstGeom prst="rect">
            <a:avLst/>
          </a:prstGeom>
          <a:ln w="12700">
            <a:miter lim="400000"/>
          </a:ln>
        </p:spPr>
      </p:pic>
      <p:sp>
        <p:nvSpPr>
          <p:cNvPr id="1049" name="C’est ça ! et la marmotte…"/>
          <p:cNvSpPr txBox="1"/>
          <p:nvPr/>
        </p:nvSpPr>
        <p:spPr>
          <a:xfrm>
            <a:off x="6907183" y="4104756"/>
            <a:ext cx="7672017"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E8A432"/>
                </a:solidFill>
                <a:effectLst>
                  <a:outerShdw blurRad="12700" dist="25400" dir="18900000" rotWithShape="0">
                    <a:srgbClr val="000000"/>
                  </a:outerShdw>
                </a:effectLst>
                <a:latin typeface="+mn-lt"/>
                <a:ea typeface="+mn-ea"/>
                <a:cs typeface="+mn-cs"/>
                <a:sym typeface="Helvetica"/>
              </a:defRPr>
            </a:lvl1pPr>
          </a:lstStyle>
          <a:p>
            <a:r>
              <a:t>C’est ça ! et la marmotte…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80" fill="hold"/>
                                        <p:tgtEl>
                                          <p:spTgt spid="1044"/>
                                        </p:tgtEl>
                                      </p:cBhvr>
                                    </p:cmd>
                                  </p:childTnLst>
                                </p:cTn>
                              </p:par>
                            </p:childTnLst>
                          </p:cTn>
                        </p:par>
                        <p:par>
                          <p:cTn id="7" fill="hold">
                            <p:stCondLst>
                              <p:cond delay="5580"/>
                            </p:stCondLst>
                            <p:childTnLst>
                              <p:par>
                                <p:cTn id="8" presetID="1" presetClass="entr" presetSubtype="0" fill="hold" grpId="2" nodeType="afterEffect">
                                  <p:stCondLst>
                                    <p:cond delay="0"/>
                                  </p:stCondLst>
                                  <p:iterate>
                                    <p:tmAbs val="0"/>
                                  </p:iterate>
                                  <p:childTnLst>
                                    <p:set>
                                      <p:cBhvr>
                                        <p:cTn id="9" fill="hold"/>
                                        <p:tgtEl>
                                          <p:spTgt spid="10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0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4" fill="hold" display="0">
                  <p:stCondLst>
                    <p:cond delay="indefinite"/>
                  </p:stCondLst>
                </p:cTn>
                <p:tgtEl>
                  <p:spTgt spid="1044"/>
                </p:tgtEl>
              </p:cMediaNode>
            </p:video>
          </p:childTnLst>
        </p:cTn>
      </p:par>
    </p:tnLst>
    <p:bldLst>
      <p:bldP spid="1047" grpId="3" animBg="1" advAuto="0"/>
      <p:bldP spid="1049" grpId="2"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A une approche code-first…"/>
          <p:cNvSpPr txBox="1">
            <a:spLocks noGrp="1"/>
          </p:cNvSpPr>
          <p:nvPr>
            <p:ph type="title"/>
          </p:nvPr>
        </p:nvSpPr>
        <p:spPr>
          <a:xfrm>
            <a:off x="2128027" y="44188"/>
            <a:ext cx="20127946" cy="2579983"/>
          </a:xfrm>
          <a:prstGeom prst="rect">
            <a:avLst/>
          </a:prstGeom>
        </p:spPr>
        <p:txBody>
          <a:bodyPr/>
          <a:lstStyle/>
          <a:p>
            <a:r>
              <a:t>A une approche code-first…</a:t>
            </a:r>
          </a:p>
        </p:txBody>
      </p:sp>
      <p:sp>
        <p:nvSpPr>
          <p:cNvPr id="1054" name="Le réseau, cet inconnu…"/>
          <p:cNvSpPr txBox="1">
            <a:spLocks noGrp="1"/>
          </p:cNvSpPr>
          <p:nvPr>
            <p:ph type="body" sz="quarter" idx="1"/>
          </p:nvPr>
        </p:nvSpPr>
        <p:spPr>
          <a:xfrm>
            <a:off x="4363877" y="6233404"/>
            <a:ext cx="15656246" cy="1249192"/>
          </a:xfrm>
          <a:prstGeom prst="rect">
            <a:avLst/>
          </a:prstGeom>
        </p:spPr>
        <p:txBody>
          <a:bodyPr>
            <a:normAutofit lnSpcReduction="10000"/>
          </a:bodyPr>
          <a:lstStyle>
            <a:lvl1pPr algn="ctr" defTabSz="328612">
              <a:spcBef>
                <a:spcPts val="2300"/>
              </a:spcBef>
              <a:defRPr sz="8000"/>
            </a:lvl1pPr>
          </a:lstStyle>
          <a:p>
            <a:r>
              <a:t>Le réseau, cet inconnu…</a:t>
            </a: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préférons une approche contract-first"/>
          <p:cNvSpPr txBox="1">
            <a:spLocks noGrp="1"/>
          </p:cNvSpPr>
          <p:nvPr>
            <p:ph type="title"/>
          </p:nvPr>
        </p:nvSpPr>
        <p:spPr>
          <a:xfrm>
            <a:off x="2128027" y="44188"/>
            <a:ext cx="20127946" cy="2579983"/>
          </a:xfrm>
          <a:prstGeom prst="rect">
            <a:avLst/>
          </a:prstGeom>
        </p:spPr>
        <p:txBody>
          <a:bodyPr/>
          <a:lstStyle>
            <a:lvl1pPr defTabSz="657225">
              <a:defRPr sz="8960"/>
            </a:lvl1pPr>
          </a:lstStyle>
          <a:p>
            <a:r>
              <a:t>…préférons une approche contract-first</a:t>
            </a:r>
          </a:p>
        </p:txBody>
      </p:sp>
      <p:sp>
        <p:nvSpPr>
          <p:cNvPr id="1057" name="Désignons nos APIs en tenant compte des contraintes d’un monde non-localhost"/>
          <p:cNvSpPr txBox="1">
            <a:spLocks noGrp="1"/>
          </p:cNvSpPr>
          <p:nvPr>
            <p:ph type="body" sz="quarter" idx="1"/>
          </p:nvPr>
        </p:nvSpPr>
        <p:spPr>
          <a:xfrm>
            <a:off x="4363877" y="5328377"/>
            <a:ext cx="15656246" cy="4264668"/>
          </a:xfrm>
          <a:prstGeom prst="rect">
            <a:avLst/>
          </a:prstGeom>
        </p:spPr>
        <p:txBody>
          <a:bodyPr/>
          <a:lstStyle/>
          <a:p>
            <a:pPr algn="ctr" defTabSz="369689">
              <a:spcBef>
                <a:spcPts val="2600"/>
              </a:spcBef>
              <a:defRPr sz="9000"/>
            </a:pPr>
            <a:r>
              <a:t>Désignons nos APIs en tenant compte des contraintes d’un monde </a:t>
            </a:r>
            <a:r>
              <a:rPr b="1">
                <a:solidFill>
                  <a:srgbClr val="E8A432"/>
                </a:solidFill>
              </a:rPr>
              <a:t>non-localhost </a:t>
            </a: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arfois, un simple geste peut vous sauver"/>
          <p:cNvSpPr txBox="1">
            <a:spLocks noGrp="1"/>
          </p:cNvSpPr>
          <p:nvPr>
            <p:ph type="title"/>
          </p:nvPr>
        </p:nvSpPr>
        <p:spPr>
          <a:xfrm>
            <a:off x="2128027" y="44188"/>
            <a:ext cx="20127946" cy="2579983"/>
          </a:xfrm>
          <a:prstGeom prst="rect">
            <a:avLst/>
          </a:prstGeom>
        </p:spPr>
        <p:txBody>
          <a:bodyPr/>
          <a:lstStyle>
            <a:lvl1pPr defTabSz="616148">
              <a:defRPr sz="8400"/>
            </a:lvl1pPr>
          </a:lstStyle>
          <a:p>
            <a:r>
              <a:t>Parfois, un simple geste peut vous sauver</a:t>
            </a:r>
          </a:p>
        </p:txBody>
      </p:sp>
      <p:sp>
        <p:nvSpPr>
          <p:cNvPr id="1060" name="Le Data Transfer Object…"/>
          <p:cNvSpPr txBox="1">
            <a:spLocks noGrp="1"/>
          </p:cNvSpPr>
          <p:nvPr>
            <p:ph type="body" sz="quarter" idx="1"/>
          </p:nvPr>
        </p:nvSpPr>
        <p:spPr>
          <a:xfrm>
            <a:off x="4591788" y="3975646"/>
            <a:ext cx="15656246" cy="4264667"/>
          </a:xfrm>
          <a:prstGeom prst="rect">
            <a:avLst/>
          </a:prstGeom>
        </p:spPr>
        <p:txBody>
          <a:bodyPr/>
          <a:lstStyle/>
          <a:p>
            <a:pPr algn="ctr" defTabSz="468272">
              <a:spcBef>
                <a:spcPts val="3300"/>
              </a:spcBef>
              <a:defRPr sz="11400"/>
            </a:pPr>
            <a:r>
              <a:t>Le Data Transfer Object</a:t>
            </a:r>
          </a:p>
          <a:p>
            <a:pPr algn="ctr" defTabSz="468272">
              <a:spcBef>
                <a:spcPts val="3300"/>
              </a:spcBef>
              <a:defRPr sz="11400"/>
            </a:pPr>
            <a:r>
              <a:t>(DTO)</a:t>
            </a:r>
          </a:p>
        </p:txBody>
      </p:sp>
      <p:pic>
        <p:nvPicPr>
          <p:cNvPr id="1061" name="Image" descr="Image"/>
          <p:cNvPicPr>
            <a:picLocks noChangeAspect="1"/>
          </p:cNvPicPr>
          <p:nvPr/>
        </p:nvPicPr>
        <p:blipFill>
          <a:blip r:embed="rId3">
            <a:extLst/>
          </a:blip>
          <a:stretch>
            <a:fillRect/>
          </a:stretch>
        </p:blipFill>
        <p:spPr>
          <a:xfrm>
            <a:off x="9691809" y="8088069"/>
            <a:ext cx="5456203" cy="410306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pierrain"/>
          <p:cNvSpPr txBox="1">
            <a:spLocks noGrp="1"/>
          </p:cNvSpPr>
          <p:nvPr>
            <p:ph type="title"/>
          </p:nvPr>
        </p:nvSpPr>
        <p:spPr>
          <a:prstGeom prst="rect">
            <a:avLst/>
          </a:prstGeom>
        </p:spPr>
        <p:txBody>
          <a:bodyPr/>
          <a:lstStyle>
            <a:lvl1pPr>
              <a:defRPr>
                <a:solidFill>
                  <a:srgbClr val="63AEEB"/>
                </a:solidFill>
              </a:defRPr>
            </a:lvl1pPr>
          </a:lstStyle>
          <a:p>
            <a:r>
              <a:t>@tpierrain</a:t>
            </a:r>
          </a:p>
        </p:txBody>
      </p:sp>
      <p:sp>
        <p:nvSpPr>
          <p:cNvPr id="314" name="use case driven  (« range ce marteau en or ! »)…"/>
          <p:cNvSpPr txBox="1">
            <a:spLocks noGrp="1"/>
          </p:cNvSpPr>
          <p:nvPr>
            <p:ph type="body" sz="half" idx="1"/>
          </p:nvPr>
        </p:nvSpPr>
        <p:spPr>
          <a:xfrm>
            <a:off x="12337801" y="3364777"/>
            <a:ext cx="9195622" cy="9083433"/>
          </a:xfrm>
          <a:prstGeom prst="rect">
            <a:avLst/>
          </a:prstGeom>
        </p:spPr>
        <p:txBody>
          <a:bodyPr/>
          <a:lstStyle/>
          <a:p>
            <a:r>
              <a:t>use case driven </a:t>
            </a:r>
            <a:br/>
            <a:r>
              <a:t>(« range ce marteau en or ! »)</a:t>
            </a:r>
          </a:p>
          <a:p>
            <a:r>
              <a:t>Aime comprendre et donner du sens à ce qu’il fait (métier, technique)</a:t>
            </a:r>
          </a:p>
          <a:p>
            <a:r>
              <a:t>Mélange les genres et les cultures (DDD  &amp; low latency par exemple)</a:t>
            </a:r>
          </a:p>
          <a:p>
            <a:r>
              <a:t>Organise des trucs de geeks le midi</a:t>
            </a:r>
          </a:p>
          <a:p>
            <a:r>
              <a:t>A joué en prod avec beaucoup de MoM ;-)</a:t>
            </a:r>
          </a:p>
        </p:txBody>
      </p:sp>
      <p:pic>
        <p:nvPicPr>
          <p:cNvPr id="315" name="devoxxNB.jpg" descr="devoxxNB.jpg"/>
          <p:cNvPicPr>
            <a:picLocks noChangeAspect="1"/>
          </p:cNvPicPr>
          <p:nvPr/>
        </p:nvPicPr>
        <p:blipFill>
          <a:blip r:embed="rId2">
            <a:extLst/>
          </a:blip>
          <a:srcRect t="920" r="15236"/>
          <a:stretch>
            <a:fillRect/>
          </a:stretch>
        </p:blipFill>
        <p:spPr>
          <a:xfrm>
            <a:off x="2850577" y="3062435"/>
            <a:ext cx="8204842" cy="968792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Question"/>
          <p:cNvSpPr txBox="1">
            <a:spLocks noGrp="1"/>
          </p:cNvSpPr>
          <p:nvPr>
            <p:ph type="title"/>
          </p:nvPr>
        </p:nvSpPr>
        <p:spPr>
          <a:xfrm>
            <a:off x="2128027" y="44188"/>
            <a:ext cx="20127946" cy="2579983"/>
          </a:xfrm>
          <a:prstGeom prst="rect">
            <a:avLst/>
          </a:prstGeom>
        </p:spPr>
        <p:txBody>
          <a:bodyPr/>
          <a:lstStyle/>
          <a:p>
            <a:r>
              <a:t>Question</a:t>
            </a:r>
          </a:p>
        </p:txBody>
      </p:sp>
      <p:sp>
        <p:nvSpPr>
          <p:cNvPr id="1066" name="Est-ce que le batching rajoute de la latence ?"/>
          <p:cNvSpPr txBox="1">
            <a:spLocks noGrp="1"/>
          </p:cNvSpPr>
          <p:nvPr>
            <p:ph type="body" sz="half" idx="1"/>
          </p:nvPr>
        </p:nvSpPr>
        <p:spPr>
          <a:xfrm>
            <a:off x="6002674" y="4009286"/>
            <a:ext cx="12378653" cy="5697428"/>
          </a:xfrm>
          <a:prstGeom prst="rect">
            <a:avLst/>
          </a:prstGeom>
        </p:spPr>
        <p:txBody>
          <a:bodyPr>
            <a:normAutofit lnSpcReduction="10000"/>
          </a:bodyPr>
          <a:lstStyle>
            <a:lvl1pPr algn="ctr" defTabSz="501134">
              <a:spcBef>
                <a:spcPts val="3600"/>
              </a:spcBef>
              <a:defRPr sz="12200"/>
            </a:lvl1pPr>
          </a:lstStyle>
          <a:p>
            <a:r>
              <a:t>Est-ce que le batching rajoute de la latence ?</a:t>
            </a: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 name="Square"/>
          <p:cNvSpPr/>
          <p:nvPr/>
        </p:nvSpPr>
        <p:spPr>
          <a:xfrm>
            <a:off x="3775964" y="8750265"/>
            <a:ext cx="1270001" cy="1270001"/>
          </a:xfrm>
          <a:prstGeom prst="rect">
            <a:avLst/>
          </a:prstGeom>
          <a:blipFill>
            <a:blip r:embed="rId2"/>
          </a:blipFill>
          <a:ln w="12700">
            <a:miter lim="400000"/>
          </a:ln>
        </p:spPr>
        <p:txBody>
          <a:bodyPr lIns="71437" tIns="71437" rIns="71437" bIns="71437" anchor="ctr"/>
          <a:lstStyle/>
          <a:p>
            <a:pPr>
              <a:defRPr sz="3600"/>
            </a:pPr>
            <a:endParaRPr/>
          </a:p>
        </p:txBody>
      </p:sp>
      <p:sp>
        <p:nvSpPr>
          <p:cNvPr id="1071" name="Square"/>
          <p:cNvSpPr/>
          <p:nvPr/>
        </p:nvSpPr>
        <p:spPr>
          <a:xfrm>
            <a:off x="3775964" y="10466785"/>
            <a:ext cx="1270001" cy="1270001"/>
          </a:xfrm>
          <a:prstGeom prst="rect">
            <a:avLst/>
          </a:prstGeom>
          <a:blipFill>
            <a:blip r:embed="rId3"/>
          </a:blipFill>
          <a:ln w="12700">
            <a:miter lim="400000"/>
          </a:ln>
        </p:spPr>
        <p:txBody>
          <a:bodyPr lIns="71437" tIns="71437" rIns="71437" bIns="71437" anchor="ctr"/>
          <a:lstStyle/>
          <a:p>
            <a:pPr>
              <a:defRPr sz="3600"/>
            </a:pPr>
            <a:endParaRPr/>
          </a:p>
        </p:txBody>
      </p:sp>
      <p:sp>
        <p:nvSpPr>
          <p:cNvPr id="1072" name="Square"/>
          <p:cNvSpPr/>
          <p:nvPr/>
        </p:nvSpPr>
        <p:spPr>
          <a:xfrm>
            <a:off x="3775964" y="7033745"/>
            <a:ext cx="1270001" cy="1270001"/>
          </a:xfrm>
          <a:prstGeom prst="rect">
            <a:avLst/>
          </a:prstGeom>
          <a:blipFill>
            <a:blip r:embed="rId4"/>
          </a:blipFill>
          <a:ln w="12700">
            <a:miter lim="400000"/>
          </a:ln>
        </p:spPr>
        <p:txBody>
          <a:bodyPr lIns="71437" tIns="71437" rIns="71437" bIns="71437" anchor="ctr"/>
          <a:lstStyle/>
          <a:p>
            <a:pPr>
              <a:defRPr sz="3600"/>
            </a:pPr>
            <a:endParaRPr/>
          </a:p>
        </p:txBody>
      </p:sp>
      <p:sp>
        <p:nvSpPr>
          <p:cNvPr id="1073" name="Square"/>
          <p:cNvSpPr/>
          <p:nvPr/>
        </p:nvSpPr>
        <p:spPr>
          <a:xfrm>
            <a:off x="3775964" y="3689603"/>
            <a:ext cx="1270001" cy="1270001"/>
          </a:xfrm>
          <a:prstGeom prst="rect">
            <a:avLst/>
          </a:prstGeom>
          <a:blipFill>
            <a:blip r:embed="rId5"/>
          </a:blipFill>
          <a:ln w="12700">
            <a:miter lim="400000"/>
          </a:ln>
        </p:spPr>
        <p:txBody>
          <a:bodyPr lIns="71437" tIns="71437" rIns="71437" bIns="71437" anchor="ctr"/>
          <a:lstStyle/>
          <a:p>
            <a:pPr>
              <a:defRPr sz="3600"/>
            </a:pPr>
            <a:endParaRPr/>
          </a:p>
        </p:txBody>
      </p:sp>
      <p:sp>
        <p:nvSpPr>
          <p:cNvPr id="1074" name="Propositions"/>
          <p:cNvSpPr txBox="1">
            <a:spLocks noGrp="1"/>
          </p:cNvSpPr>
          <p:nvPr>
            <p:ph type="title"/>
          </p:nvPr>
        </p:nvSpPr>
        <p:spPr>
          <a:prstGeom prst="rect">
            <a:avLst/>
          </a:prstGeom>
        </p:spPr>
        <p:txBody>
          <a:bodyPr/>
          <a:lstStyle/>
          <a:p>
            <a:r>
              <a:t>Propositions</a:t>
            </a:r>
          </a:p>
        </p:txBody>
      </p:sp>
      <p:sp>
        <p:nvSpPr>
          <p:cNvPr id="1075" name="Je m’en fout, tant qu’il y a des monades……"/>
          <p:cNvSpPr txBox="1">
            <a:spLocks noGrp="1"/>
          </p:cNvSpPr>
          <p:nvPr>
            <p:ph type="body" idx="1"/>
          </p:nvPr>
        </p:nvSpPr>
        <p:spPr>
          <a:prstGeom prst="rect">
            <a:avLst/>
          </a:prstGeom>
        </p:spPr>
        <p:txBody>
          <a:bodyPr anchor="ctr"/>
          <a:lstStyle/>
          <a:p>
            <a:pPr marL="1653260" indent="-1147010">
              <a:lnSpc>
                <a:spcPct val="150000"/>
              </a:lnSpc>
              <a:spcBef>
                <a:spcPts val="1600"/>
              </a:spcBef>
              <a:buSzPct val="100000"/>
              <a:buAutoNum type="alphaUcPeriod"/>
              <a:defRPr sz="6600" b="1"/>
            </a:pPr>
            <a:r>
              <a:t>Je m’en fout, tant qu’il y a des monades…</a:t>
            </a:r>
          </a:p>
          <a:p>
            <a:pPr marL="1653260" indent="-1147010">
              <a:lnSpc>
                <a:spcPct val="150000"/>
              </a:lnSpc>
              <a:spcBef>
                <a:spcPts val="1600"/>
              </a:spcBef>
              <a:buSzPct val="100000"/>
              <a:buAutoNum type="alphaUcPeriod"/>
              <a:defRPr sz="6600" b="1"/>
            </a:pPr>
            <a:r>
              <a:t>Oui, le batching rajoute de la latence</a:t>
            </a:r>
          </a:p>
          <a:p>
            <a:pPr marL="1653260" indent="-1147010">
              <a:lnSpc>
                <a:spcPct val="150000"/>
              </a:lnSpc>
              <a:spcBef>
                <a:spcPts val="1600"/>
              </a:spcBef>
              <a:buSzPct val="100000"/>
              <a:buAutoNum type="alphaUcPeriod"/>
              <a:defRPr sz="6600" b="1"/>
            </a:pPr>
            <a:r>
              <a:t>Non, pas forcément</a:t>
            </a:r>
          </a:p>
          <a:p>
            <a:pPr marL="1653260" indent="-1147010">
              <a:lnSpc>
                <a:spcPct val="150000"/>
              </a:lnSpc>
              <a:spcBef>
                <a:spcPts val="1600"/>
              </a:spcBef>
              <a:buSzPct val="100000"/>
              <a:buAutoNum type="alphaUcPeriod"/>
              <a:defRPr sz="6600" b="1"/>
            </a:pPr>
            <a:r>
              <a:t>La réponse D</a:t>
            </a: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quare"/>
          <p:cNvSpPr/>
          <p:nvPr/>
        </p:nvSpPr>
        <p:spPr>
          <a:xfrm>
            <a:off x="3775964" y="8750265"/>
            <a:ext cx="1270001" cy="1270001"/>
          </a:xfrm>
          <a:prstGeom prst="rect">
            <a:avLst/>
          </a:prstGeom>
          <a:blipFill>
            <a:blip r:embed="rId2"/>
          </a:blipFill>
          <a:ln w="12700">
            <a:miter lim="400000"/>
          </a:ln>
        </p:spPr>
        <p:txBody>
          <a:bodyPr lIns="71437" tIns="71437" rIns="71437" bIns="71437" anchor="ctr"/>
          <a:lstStyle/>
          <a:p>
            <a:pPr>
              <a:defRPr sz="3600"/>
            </a:pPr>
            <a:endParaRPr/>
          </a:p>
        </p:txBody>
      </p:sp>
      <p:sp>
        <p:nvSpPr>
          <p:cNvPr id="1078" name="Square"/>
          <p:cNvSpPr/>
          <p:nvPr/>
        </p:nvSpPr>
        <p:spPr>
          <a:xfrm>
            <a:off x="3775964" y="10466785"/>
            <a:ext cx="1270001" cy="1270001"/>
          </a:xfrm>
          <a:prstGeom prst="rect">
            <a:avLst/>
          </a:prstGeom>
          <a:blipFill>
            <a:blip r:embed="rId3"/>
          </a:blipFill>
          <a:ln w="12700">
            <a:miter lim="400000"/>
          </a:ln>
        </p:spPr>
        <p:txBody>
          <a:bodyPr lIns="71437" tIns="71437" rIns="71437" bIns="71437" anchor="ctr"/>
          <a:lstStyle/>
          <a:p>
            <a:pPr>
              <a:defRPr sz="3600"/>
            </a:pPr>
            <a:endParaRPr/>
          </a:p>
        </p:txBody>
      </p:sp>
      <p:sp>
        <p:nvSpPr>
          <p:cNvPr id="1079" name="Square"/>
          <p:cNvSpPr/>
          <p:nvPr/>
        </p:nvSpPr>
        <p:spPr>
          <a:xfrm>
            <a:off x="3775964" y="7033745"/>
            <a:ext cx="1270001" cy="1270001"/>
          </a:xfrm>
          <a:prstGeom prst="rect">
            <a:avLst/>
          </a:prstGeom>
          <a:blipFill>
            <a:blip r:embed="rId4"/>
          </a:blipFill>
          <a:ln w="12700">
            <a:miter lim="400000"/>
          </a:ln>
        </p:spPr>
        <p:txBody>
          <a:bodyPr lIns="71437" tIns="71437" rIns="71437" bIns="71437" anchor="ctr"/>
          <a:lstStyle/>
          <a:p>
            <a:pPr>
              <a:defRPr sz="3600"/>
            </a:pPr>
            <a:endParaRPr/>
          </a:p>
        </p:txBody>
      </p:sp>
      <p:sp>
        <p:nvSpPr>
          <p:cNvPr id="1080" name="Square"/>
          <p:cNvSpPr/>
          <p:nvPr/>
        </p:nvSpPr>
        <p:spPr>
          <a:xfrm>
            <a:off x="3775964" y="3689603"/>
            <a:ext cx="1270001" cy="1270001"/>
          </a:xfrm>
          <a:prstGeom prst="rect">
            <a:avLst/>
          </a:prstGeom>
          <a:blipFill>
            <a:blip r:embed="rId5"/>
          </a:blipFill>
          <a:ln w="12700">
            <a:miter lim="400000"/>
          </a:ln>
        </p:spPr>
        <p:txBody>
          <a:bodyPr lIns="71437" tIns="71437" rIns="71437" bIns="71437" anchor="ctr"/>
          <a:lstStyle/>
          <a:p>
            <a:pPr>
              <a:defRPr sz="3600"/>
            </a:pPr>
            <a:endParaRPr/>
          </a:p>
        </p:txBody>
      </p:sp>
      <p:sp>
        <p:nvSpPr>
          <p:cNvPr id="1081" name="Réponse"/>
          <p:cNvSpPr txBox="1">
            <a:spLocks noGrp="1"/>
          </p:cNvSpPr>
          <p:nvPr>
            <p:ph type="title"/>
          </p:nvPr>
        </p:nvSpPr>
        <p:spPr>
          <a:prstGeom prst="rect">
            <a:avLst/>
          </a:prstGeom>
        </p:spPr>
        <p:txBody>
          <a:bodyPr/>
          <a:lstStyle/>
          <a:p>
            <a:r>
              <a:t>Réponse</a:t>
            </a:r>
          </a:p>
        </p:txBody>
      </p:sp>
      <p:sp>
        <p:nvSpPr>
          <p:cNvPr id="1082" name="Je m’en fout, tant qu’il y a des monades……"/>
          <p:cNvSpPr txBox="1">
            <a:spLocks noGrp="1"/>
          </p:cNvSpPr>
          <p:nvPr>
            <p:ph type="body" idx="1"/>
          </p:nvPr>
        </p:nvSpPr>
        <p:spPr>
          <a:prstGeom prst="rect">
            <a:avLst/>
          </a:prstGeom>
        </p:spPr>
        <p:txBody>
          <a:bodyPr anchor="ctr"/>
          <a:lstStyle/>
          <a:p>
            <a:pPr marL="1653260" indent="-1147010">
              <a:lnSpc>
                <a:spcPct val="150000"/>
              </a:lnSpc>
              <a:spcBef>
                <a:spcPts val="1600"/>
              </a:spcBef>
              <a:buSzPct val="100000"/>
              <a:buAutoNum type="alphaUcPeriod"/>
              <a:defRPr sz="6600" b="1">
                <a:solidFill>
                  <a:srgbClr val="380B4C"/>
                </a:solidFill>
              </a:defRPr>
            </a:pPr>
            <a:r>
              <a:t>Je m’en fout, tant qu’il y a des monades…</a:t>
            </a:r>
          </a:p>
          <a:p>
            <a:pPr marL="1653260" indent="-1147010">
              <a:lnSpc>
                <a:spcPct val="150000"/>
              </a:lnSpc>
              <a:spcBef>
                <a:spcPts val="1600"/>
              </a:spcBef>
              <a:buSzPct val="100000"/>
              <a:buAutoNum type="alphaUcPeriod"/>
              <a:defRPr sz="6600" b="1">
                <a:solidFill>
                  <a:srgbClr val="380B4C"/>
                </a:solidFill>
              </a:defRPr>
            </a:pPr>
            <a:r>
              <a:t>Oui, le batching rajoute de la latence</a:t>
            </a:r>
          </a:p>
          <a:p>
            <a:pPr marL="1653260" indent="-1147010">
              <a:lnSpc>
                <a:spcPct val="150000"/>
              </a:lnSpc>
              <a:spcBef>
                <a:spcPts val="1600"/>
              </a:spcBef>
              <a:buSzPct val="100000"/>
              <a:buAutoNum type="alphaUcPeriod"/>
              <a:defRPr sz="6600" b="1"/>
            </a:pPr>
            <a:r>
              <a:t>Non, pas forcément</a:t>
            </a:r>
          </a:p>
          <a:p>
            <a:pPr marL="1653260" indent="-1147010">
              <a:lnSpc>
                <a:spcPct val="150000"/>
              </a:lnSpc>
              <a:spcBef>
                <a:spcPts val="1600"/>
              </a:spcBef>
              <a:buSzPct val="100000"/>
              <a:buAutoNum type="alphaUcPeriod"/>
              <a:defRPr sz="6600" b="1">
                <a:solidFill>
                  <a:srgbClr val="380B4C"/>
                </a:solidFill>
              </a:defRPr>
            </a:pPr>
            <a:r>
              <a:t>La réponse D</a:t>
            </a: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Image" descr="Image"/>
          <p:cNvPicPr>
            <a:picLocks noChangeAspect="1"/>
          </p:cNvPicPr>
          <p:nvPr/>
        </p:nvPicPr>
        <p:blipFill>
          <a:blip r:embed="rId3">
            <a:extLst/>
          </a:blip>
          <a:srcRect l="13650" r="40900"/>
          <a:stretch>
            <a:fillRect/>
          </a:stretch>
        </p:blipFill>
        <p:spPr>
          <a:xfrm>
            <a:off x="6513952" y="3407218"/>
            <a:ext cx="10174541" cy="8812582"/>
          </a:xfrm>
          <a:prstGeom prst="rect">
            <a:avLst/>
          </a:prstGeom>
          <a:ln w="12700">
            <a:miter lim="400000"/>
          </a:ln>
        </p:spPr>
      </p:pic>
      <p:sp>
        <p:nvSpPr>
          <p:cNvPr id="1085" name="Le paradoxe du smart batching"/>
          <p:cNvSpPr txBox="1">
            <a:spLocks noGrp="1"/>
          </p:cNvSpPr>
          <p:nvPr>
            <p:ph type="title"/>
          </p:nvPr>
        </p:nvSpPr>
        <p:spPr>
          <a:xfrm>
            <a:off x="2128027" y="44188"/>
            <a:ext cx="20127946" cy="2579983"/>
          </a:xfrm>
          <a:prstGeom prst="rect">
            <a:avLst/>
          </a:prstGeom>
        </p:spPr>
        <p:txBody>
          <a:bodyPr/>
          <a:lstStyle/>
          <a:p>
            <a:r>
              <a:t>Le paradoxe du smart batching</a:t>
            </a:r>
          </a:p>
        </p:txBody>
      </p:sp>
      <p:sp>
        <p:nvSpPr>
          <p:cNvPr id="1086" name="Rectangle"/>
          <p:cNvSpPr/>
          <p:nvPr/>
        </p:nvSpPr>
        <p:spPr>
          <a:xfrm>
            <a:off x="14408526" y="3428041"/>
            <a:ext cx="2282110" cy="3077562"/>
          </a:xfrm>
          <a:prstGeom prst="rect">
            <a:avLst/>
          </a:prstGeom>
          <a:solidFill>
            <a:srgbClr val="FFFFFF"/>
          </a:solidFill>
          <a:ln w="12700">
            <a:miter lim="400000"/>
          </a:ln>
        </p:spPr>
        <p:txBody>
          <a:bodyPr lIns="71437" tIns="71437" rIns="71437" bIns="71437" anchor="ctr"/>
          <a:lstStyle/>
          <a:p>
            <a:pPr>
              <a:defRPr sz="3600"/>
            </a:pPr>
            <a:endParaRP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Budget latence"/>
          <p:cNvSpPr txBox="1">
            <a:spLocks noGrp="1"/>
          </p:cNvSpPr>
          <p:nvPr>
            <p:ph type="title"/>
          </p:nvPr>
        </p:nvSpPr>
        <p:spPr>
          <a:xfrm>
            <a:off x="2128027" y="44188"/>
            <a:ext cx="20127946" cy="2579983"/>
          </a:xfrm>
          <a:prstGeom prst="rect">
            <a:avLst/>
          </a:prstGeom>
        </p:spPr>
        <p:txBody>
          <a:bodyPr/>
          <a:lstStyle/>
          <a:p>
            <a:r>
              <a:t>Budget latence</a:t>
            </a:r>
          </a:p>
        </p:txBody>
      </p:sp>
      <p:sp>
        <p:nvSpPr>
          <p:cNvPr id="1091" name="Rectangle"/>
          <p:cNvSpPr/>
          <p:nvPr/>
        </p:nvSpPr>
        <p:spPr>
          <a:xfrm>
            <a:off x="12922278" y="4069846"/>
            <a:ext cx="1270001" cy="3475921"/>
          </a:xfrm>
          <a:prstGeom prst="rect">
            <a:avLst/>
          </a:prstGeom>
          <a:solidFill>
            <a:srgbClr val="C11E53"/>
          </a:solidFill>
          <a:ln w="76200">
            <a:solidFill>
              <a:srgbClr val="FFFFFF"/>
            </a:solidFill>
            <a:miter lim="400000"/>
          </a:ln>
        </p:spPr>
        <p:txBody>
          <a:bodyPr lIns="71437" tIns="71437" rIns="71437" bIns="71437" anchor="ctr"/>
          <a:lstStyle/>
          <a:p>
            <a:pPr>
              <a:defRPr sz="3600"/>
            </a:pPr>
            <a:endParaRPr/>
          </a:p>
        </p:txBody>
      </p:sp>
      <p:sp>
        <p:nvSpPr>
          <p:cNvPr id="1092" name="Rectangle"/>
          <p:cNvSpPr/>
          <p:nvPr/>
        </p:nvSpPr>
        <p:spPr>
          <a:xfrm>
            <a:off x="12922278" y="3680211"/>
            <a:ext cx="1270001" cy="380915"/>
          </a:xfrm>
          <a:prstGeom prst="rect">
            <a:avLst/>
          </a:prstGeom>
          <a:solidFill>
            <a:srgbClr val="A599AA"/>
          </a:solidFill>
          <a:ln w="76200">
            <a:solidFill>
              <a:srgbClr val="FFFFFF"/>
            </a:solidFill>
            <a:miter lim="400000"/>
          </a:ln>
        </p:spPr>
        <p:txBody>
          <a:bodyPr lIns="71437" tIns="71437" rIns="71437" bIns="71437" anchor="ctr"/>
          <a:lstStyle/>
          <a:p>
            <a:pPr>
              <a:defRPr sz="3600"/>
            </a:pPr>
            <a:endParaRPr/>
          </a:p>
        </p:txBody>
      </p:sp>
      <p:sp>
        <p:nvSpPr>
          <p:cNvPr id="1093" name="Rectangle"/>
          <p:cNvSpPr/>
          <p:nvPr/>
        </p:nvSpPr>
        <p:spPr>
          <a:xfrm>
            <a:off x="12922278" y="7539567"/>
            <a:ext cx="1270001" cy="181004"/>
          </a:xfrm>
          <a:prstGeom prst="rect">
            <a:avLst/>
          </a:prstGeom>
          <a:solidFill>
            <a:srgbClr val="A599AA"/>
          </a:solidFill>
          <a:ln w="76200">
            <a:solidFill>
              <a:srgbClr val="FFFFFF"/>
            </a:solidFill>
            <a:miter lim="400000"/>
          </a:ln>
        </p:spPr>
        <p:txBody>
          <a:bodyPr lIns="71437" tIns="71437" rIns="71437" bIns="71437" anchor="ctr"/>
          <a:lstStyle/>
          <a:p>
            <a:pPr>
              <a:defRPr sz="3600"/>
            </a:pPr>
            <a:endParaRPr/>
          </a:p>
        </p:txBody>
      </p:sp>
      <p:sp>
        <p:nvSpPr>
          <p:cNvPr id="1094" name="Rectangle"/>
          <p:cNvSpPr/>
          <p:nvPr/>
        </p:nvSpPr>
        <p:spPr>
          <a:xfrm>
            <a:off x="12922278" y="7730029"/>
            <a:ext cx="1270001" cy="298012"/>
          </a:xfrm>
          <a:prstGeom prst="rect">
            <a:avLst/>
          </a:prstGeom>
          <a:solidFill>
            <a:srgbClr val="A599AA"/>
          </a:solidFill>
          <a:ln w="76200">
            <a:solidFill>
              <a:srgbClr val="FFFFFF"/>
            </a:solidFill>
            <a:miter lim="400000"/>
          </a:ln>
        </p:spPr>
        <p:txBody>
          <a:bodyPr lIns="71437" tIns="71437" rIns="71437" bIns="71437" anchor="ctr"/>
          <a:lstStyle/>
          <a:p>
            <a:pPr>
              <a:defRPr sz="3600"/>
            </a:pPr>
            <a:endParaRPr/>
          </a:p>
        </p:txBody>
      </p:sp>
      <p:sp>
        <p:nvSpPr>
          <p:cNvPr id="1095" name="Rectangle"/>
          <p:cNvSpPr/>
          <p:nvPr/>
        </p:nvSpPr>
        <p:spPr>
          <a:xfrm>
            <a:off x="12922278" y="8029955"/>
            <a:ext cx="1270001" cy="3475922"/>
          </a:xfrm>
          <a:prstGeom prst="rect">
            <a:avLst/>
          </a:prstGeom>
          <a:solidFill>
            <a:srgbClr val="C11E53"/>
          </a:solidFill>
          <a:ln w="76200">
            <a:solidFill>
              <a:srgbClr val="FFFFFF"/>
            </a:solidFill>
            <a:miter lim="400000"/>
          </a:ln>
        </p:spPr>
        <p:txBody>
          <a:bodyPr lIns="71437" tIns="71437" rIns="71437" bIns="71437" anchor="ctr"/>
          <a:lstStyle/>
          <a:p>
            <a:pPr>
              <a:defRPr sz="3600"/>
            </a:pPr>
            <a:endParaRPr/>
          </a:p>
        </p:txBody>
      </p:sp>
      <p:sp>
        <p:nvSpPr>
          <p:cNvPr id="1096" name="Rectangle"/>
          <p:cNvSpPr/>
          <p:nvPr/>
        </p:nvSpPr>
        <p:spPr>
          <a:xfrm>
            <a:off x="12922278" y="11513289"/>
            <a:ext cx="1270001" cy="380916"/>
          </a:xfrm>
          <a:prstGeom prst="rect">
            <a:avLst/>
          </a:prstGeom>
          <a:solidFill>
            <a:srgbClr val="A599AA"/>
          </a:solidFill>
          <a:ln w="76200">
            <a:solidFill>
              <a:srgbClr val="FFFFFF"/>
            </a:solidFill>
            <a:miter lim="400000"/>
          </a:ln>
        </p:spPr>
        <p:txBody>
          <a:bodyPr lIns="71437" tIns="71437" rIns="71437" bIns="71437" anchor="ctr"/>
          <a:lstStyle/>
          <a:p>
            <a:pPr>
              <a:defRPr sz="3600"/>
            </a:pPr>
            <a:endParaRPr/>
          </a:p>
        </p:txBody>
      </p:sp>
      <p:sp>
        <p:nvSpPr>
          <p:cNvPr id="1097" name="}"/>
          <p:cNvSpPr txBox="1"/>
          <p:nvPr/>
        </p:nvSpPr>
        <p:spPr>
          <a:xfrm>
            <a:off x="14326704" y="3424580"/>
            <a:ext cx="591402"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defRPr sz="4900"/>
            </a:pPr>
            <a:r>
              <a:t>}</a:t>
            </a:r>
          </a:p>
        </p:txBody>
      </p:sp>
      <p:sp>
        <p:nvSpPr>
          <p:cNvPr id="1098" name="}"/>
          <p:cNvSpPr txBox="1"/>
          <p:nvPr/>
        </p:nvSpPr>
        <p:spPr>
          <a:xfrm>
            <a:off x="14326704" y="5361718"/>
            <a:ext cx="591402"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defRPr sz="4900"/>
            </a:pPr>
            <a:r>
              <a:t>}</a:t>
            </a:r>
          </a:p>
        </p:txBody>
      </p:sp>
      <p:sp>
        <p:nvSpPr>
          <p:cNvPr id="1099" name="}"/>
          <p:cNvSpPr txBox="1"/>
          <p:nvPr/>
        </p:nvSpPr>
        <p:spPr>
          <a:xfrm>
            <a:off x="14326704" y="7298856"/>
            <a:ext cx="591402"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defRPr sz="4900"/>
            </a:pPr>
            <a:r>
              <a:t>}</a:t>
            </a:r>
          </a:p>
        </p:txBody>
      </p:sp>
      <p:sp>
        <p:nvSpPr>
          <p:cNvPr id="1100" name="}"/>
          <p:cNvSpPr txBox="1"/>
          <p:nvPr/>
        </p:nvSpPr>
        <p:spPr>
          <a:xfrm>
            <a:off x="14326704" y="9235995"/>
            <a:ext cx="591402"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defRPr sz="4900"/>
            </a:pPr>
            <a:r>
              <a:t>}</a:t>
            </a:r>
          </a:p>
        </p:txBody>
      </p:sp>
      <p:sp>
        <p:nvSpPr>
          <p:cNvPr id="1101" name="}"/>
          <p:cNvSpPr txBox="1"/>
          <p:nvPr/>
        </p:nvSpPr>
        <p:spPr>
          <a:xfrm>
            <a:off x="14326704" y="11173133"/>
            <a:ext cx="591402"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defRPr sz="4900"/>
            </a:pPr>
            <a:r>
              <a:t>}</a:t>
            </a:r>
          </a:p>
        </p:txBody>
      </p:sp>
      <p:sp>
        <p:nvSpPr>
          <p:cNvPr id="1102" name="Send Kernel…"/>
          <p:cNvSpPr txBox="1"/>
          <p:nvPr/>
        </p:nvSpPr>
        <p:spPr>
          <a:xfrm>
            <a:off x="15637293" y="5336318"/>
            <a:ext cx="2484550"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000" b="1">
                <a:solidFill>
                  <a:srgbClr val="C11E53"/>
                </a:solidFill>
                <a:latin typeface="+mn-lt"/>
                <a:ea typeface="+mn-ea"/>
                <a:cs typeface="+mn-cs"/>
                <a:sym typeface="Helvetica"/>
              </a:defRPr>
            </a:pPr>
            <a:r>
              <a:t>Send Kernel</a:t>
            </a:r>
          </a:p>
          <a:p>
            <a:pPr>
              <a:defRPr sz="3000" b="1">
                <a:solidFill>
                  <a:srgbClr val="C11E53"/>
                </a:solidFill>
                <a:latin typeface="+mn-lt"/>
                <a:ea typeface="+mn-ea"/>
                <a:cs typeface="+mn-cs"/>
                <a:sym typeface="Helvetica"/>
              </a:defRPr>
            </a:pPr>
            <a:r>
              <a:t>40%</a:t>
            </a:r>
          </a:p>
        </p:txBody>
      </p:sp>
      <p:sp>
        <p:nvSpPr>
          <p:cNvPr id="1103" name="Send API: 6%"/>
          <p:cNvSpPr txBox="1"/>
          <p:nvPr/>
        </p:nvSpPr>
        <p:spPr>
          <a:xfrm>
            <a:off x="15453135" y="3621430"/>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Send API: 6%</a:t>
            </a:r>
          </a:p>
        </p:txBody>
      </p:sp>
      <p:sp>
        <p:nvSpPr>
          <p:cNvPr id="1104" name="Serialization: 2%…"/>
          <p:cNvSpPr txBox="1"/>
          <p:nvPr/>
        </p:nvSpPr>
        <p:spPr>
          <a:xfrm>
            <a:off x="15429126" y="7317906"/>
            <a:ext cx="2963473"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2300" b="1">
                <a:latin typeface="+mn-lt"/>
                <a:ea typeface="+mn-ea"/>
                <a:cs typeface="+mn-cs"/>
                <a:sym typeface="Helvetica"/>
              </a:defRPr>
            </a:pPr>
            <a:r>
              <a:t>Serialization: 2%</a:t>
            </a:r>
          </a:p>
          <a:p>
            <a:pPr algn="l">
              <a:defRPr sz="2300" b="1">
                <a:latin typeface="+mn-lt"/>
                <a:ea typeface="+mn-ea"/>
                <a:cs typeface="+mn-cs"/>
                <a:sym typeface="Helvetica"/>
              </a:defRPr>
            </a:pPr>
            <a:r>
              <a:t>Ethernet Switch: 4%</a:t>
            </a:r>
          </a:p>
        </p:txBody>
      </p:sp>
      <p:sp>
        <p:nvSpPr>
          <p:cNvPr id="1105" name="Receive Kernel…"/>
          <p:cNvSpPr txBox="1"/>
          <p:nvPr/>
        </p:nvSpPr>
        <p:spPr>
          <a:xfrm>
            <a:off x="15382797" y="9153445"/>
            <a:ext cx="299354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000" b="1">
                <a:solidFill>
                  <a:srgbClr val="C11E53"/>
                </a:solidFill>
                <a:latin typeface="+mn-lt"/>
                <a:ea typeface="+mn-ea"/>
                <a:cs typeface="+mn-cs"/>
                <a:sym typeface="Helvetica"/>
              </a:defRPr>
            </a:pPr>
            <a:r>
              <a:t>Receive Kernel</a:t>
            </a:r>
          </a:p>
          <a:p>
            <a:pPr>
              <a:defRPr sz="3000" b="1">
                <a:solidFill>
                  <a:srgbClr val="C11E53"/>
                </a:solidFill>
                <a:latin typeface="+mn-lt"/>
                <a:ea typeface="+mn-ea"/>
                <a:cs typeface="+mn-cs"/>
                <a:sym typeface="Helvetica"/>
              </a:defRPr>
            </a:pPr>
            <a:r>
              <a:t>40%</a:t>
            </a:r>
          </a:p>
        </p:txBody>
      </p:sp>
      <p:sp>
        <p:nvSpPr>
          <p:cNvPr id="1106" name="Receive API: 6%"/>
          <p:cNvSpPr txBox="1"/>
          <p:nvPr/>
        </p:nvSpPr>
        <p:spPr>
          <a:xfrm>
            <a:off x="15453135" y="1136998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Receive API: 6%</a:t>
            </a:r>
          </a:p>
        </p:txBody>
      </p:sp>
      <p:sp>
        <p:nvSpPr>
          <p:cNvPr id="1107" name="Latences relatives sur la route…"/>
          <p:cNvSpPr txBox="1"/>
          <p:nvPr/>
        </p:nvSpPr>
        <p:spPr>
          <a:xfrm>
            <a:off x="2980918" y="6530506"/>
            <a:ext cx="8991601" cy="2428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r>
              <a:t>Latences relatives sur la route </a:t>
            </a:r>
          </a:p>
          <a:p>
            <a:r>
              <a:t>d’un messaging low latency </a:t>
            </a:r>
          </a:p>
          <a:p>
            <a:r>
              <a:t>(LAN)</a:t>
            </a: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Budget latence"/>
          <p:cNvSpPr txBox="1">
            <a:spLocks noGrp="1"/>
          </p:cNvSpPr>
          <p:nvPr>
            <p:ph type="title"/>
          </p:nvPr>
        </p:nvSpPr>
        <p:spPr>
          <a:xfrm>
            <a:off x="2128027" y="44188"/>
            <a:ext cx="20127946" cy="2579983"/>
          </a:xfrm>
          <a:prstGeom prst="rect">
            <a:avLst/>
          </a:prstGeom>
        </p:spPr>
        <p:txBody>
          <a:bodyPr/>
          <a:lstStyle/>
          <a:p>
            <a:r>
              <a:t>Budget latence</a:t>
            </a:r>
          </a:p>
        </p:txBody>
      </p:sp>
      <p:grpSp>
        <p:nvGrpSpPr>
          <p:cNvPr id="1115" name="Group"/>
          <p:cNvGrpSpPr/>
          <p:nvPr/>
        </p:nvGrpSpPr>
        <p:grpSpPr>
          <a:xfrm>
            <a:off x="4519188" y="3056099"/>
            <a:ext cx="3830500" cy="6159873"/>
            <a:chOff x="0" y="0"/>
            <a:chExt cx="3830498" cy="6159872"/>
          </a:xfrm>
        </p:grpSpPr>
        <p:sp>
          <p:nvSpPr>
            <p:cNvPr id="1110" name="Rectangle"/>
            <p:cNvSpPr/>
            <p:nvPr/>
          </p:nvSpPr>
          <p:spPr>
            <a:xfrm>
              <a:off x="2478" y="2478852"/>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111" name="User space"/>
            <p:cNvSpPr txBox="1"/>
            <p:nvPr/>
          </p:nvSpPr>
          <p:spPr>
            <a:xfrm>
              <a:off x="244755" y="1782000"/>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112" name="Line"/>
            <p:cNvSpPr/>
            <p:nvPr/>
          </p:nvSpPr>
          <p:spPr>
            <a:xfrm flipV="1">
              <a:off x="1914010" y="3636251"/>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13" name="Rectangle"/>
            <p:cNvSpPr/>
            <p:nvPr/>
          </p:nvSpPr>
          <p:spPr>
            <a:xfrm>
              <a:off x="0" y="0"/>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14" name="Kernel  I/O"/>
            <p:cNvSpPr txBox="1"/>
            <p:nvPr/>
          </p:nvSpPr>
          <p:spPr>
            <a:xfrm>
              <a:off x="244755" y="289276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grpSp>
      <p:sp>
        <p:nvSpPr>
          <p:cNvPr id="1116"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117" name="Rectangle"/>
          <p:cNvSpPr/>
          <p:nvPr/>
        </p:nvSpPr>
        <p:spPr>
          <a:xfrm>
            <a:off x="15648440" y="5597014"/>
            <a:ext cx="3828021" cy="1193336"/>
          </a:xfrm>
          <a:prstGeom prst="rect">
            <a:avLst/>
          </a:prstGeom>
          <a:solidFill>
            <a:srgbClr val="C1007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118" name="User space"/>
          <p:cNvSpPr txBox="1"/>
          <p:nvPr/>
        </p:nvSpPr>
        <p:spPr>
          <a:xfrm>
            <a:off x="15890716" y="4900162"/>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119" name="Line"/>
          <p:cNvSpPr/>
          <p:nvPr/>
        </p:nvSpPr>
        <p:spPr>
          <a:xfrm flipV="1">
            <a:off x="17559972" y="6754414"/>
            <a:ext cx="1" cy="2461558"/>
          </a:xfrm>
          <a:prstGeom prst="line">
            <a:avLst/>
          </a:prstGeom>
          <a:ln w="25400">
            <a:solidFill>
              <a:srgbClr val="FFFFFF"/>
            </a:solidFill>
            <a:miter lim="400000"/>
          </a:ln>
        </p:spPr>
        <p:txBody>
          <a:bodyPr lIns="71437" tIns="71437" rIns="71437" bIns="71437" anchor="ctr"/>
          <a:lstStyle/>
          <a:p>
            <a:pPr>
              <a:defRPr sz="3600"/>
            </a:pPr>
            <a:endParaRPr/>
          </a:p>
        </p:txBody>
      </p:sp>
      <p:sp>
        <p:nvSpPr>
          <p:cNvPr id="1120" name="Rectangle"/>
          <p:cNvSpPr/>
          <p:nvPr/>
        </p:nvSpPr>
        <p:spPr>
          <a:xfrm>
            <a:off x="15645961" y="3118162"/>
            <a:ext cx="3828021" cy="3678538"/>
          </a:xfrm>
          <a:prstGeom prst="rect">
            <a:avLst/>
          </a:prstGeom>
          <a:ln w="76200">
            <a:solidFill>
              <a:srgbClr val="FFFFFF"/>
            </a:solidFill>
            <a:miter lim="400000"/>
          </a:ln>
        </p:spPr>
        <p:txBody>
          <a:bodyPr lIns="71437" tIns="71437" rIns="71437" bIns="71437" anchor="ctr"/>
          <a:lstStyle/>
          <a:p>
            <a:pPr>
              <a:defRPr sz="3600"/>
            </a:pPr>
            <a:endParaRPr/>
          </a:p>
        </p:txBody>
      </p:sp>
      <p:sp>
        <p:nvSpPr>
          <p:cNvPr id="1121" name="Kernel  I/O"/>
          <p:cNvSpPr txBox="1"/>
          <p:nvPr/>
        </p:nvSpPr>
        <p:spPr>
          <a:xfrm>
            <a:off x="15890716" y="6010925"/>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122" name="LAN"/>
          <p:cNvSpPr txBox="1"/>
          <p:nvPr/>
        </p:nvSpPr>
        <p:spPr>
          <a:xfrm>
            <a:off x="11544901" y="9234206"/>
            <a:ext cx="938598"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b="1">
                <a:solidFill>
                  <a:srgbClr val="A599AA"/>
                </a:solidFill>
                <a:latin typeface="+mn-lt"/>
                <a:ea typeface="+mn-ea"/>
                <a:cs typeface="+mn-cs"/>
                <a:sym typeface="Helvetica"/>
              </a:defRPr>
            </a:lvl1pPr>
          </a:lstStyle>
          <a:p>
            <a:r>
              <a:t>LAN</a:t>
            </a:r>
          </a:p>
        </p:txBody>
      </p:sp>
      <p:pic>
        <p:nvPicPr>
          <p:cNvPr id="1123" name="Image" descr="Image"/>
          <p:cNvPicPr>
            <a:picLocks noChangeAspect="1"/>
          </p:cNvPicPr>
          <p:nvPr/>
        </p:nvPicPr>
        <p:blipFill>
          <a:blip r:embed="rId3">
            <a:extLst/>
          </a:blip>
          <a:stretch>
            <a:fillRect/>
          </a:stretch>
        </p:blipFill>
        <p:spPr>
          <a:xfrm>
            <a:off x="5290142" y="6911506"/>
            <a:ext cx="2207782" cy="1666876"/>
          </a:xfrm>
          <a:prstGeom prst="rect">
            <a:avLst/>
          </a:prstGeom>
          <a:ln w="12700">
            <a:miter lim="400000"/>
          </a:ln>
        </p:spPr>
      </p:pic>
      <p:pic>
        <p:nvPicPr>
          <p:cNvPr id="1124" name="Image" descr="Image"/>
          <p:cNvPicPr>
            <a:picLocks noChangeAspect="1"/>
          </p:cNvPicPr>
          <p:nvPr/>
        </p:nvPicPr>
        <p:blipFill>
          <a:blip r:embed="rId3">
            <a:extLst/>
          </a:blip>
          <a:stretch>
            <a:fillRect/>
          </a:stretch>
        </p:blipFill>
        <p:spPr>
          <a:xfrm>
            <a:off x="16537488" y="6911506"/>
            <a:ext cx="2207782" cy="166687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Budget latence"/>
          <p:cNvSpPr txBox="1">
            <a:spLocks noGrp="1"/>
          </p:cNvSpPr>
          <p:nvPr>
            <p:ph type="title"/>
          </p:nvPr>
        </p:nvSpPr>
        <p:spPr>
          <a:xfrm>
            <a:off x="2128027" y="44188"/>
            <a:ext cx="20127946" cy="2579983"/>
          </a:xfrm>
          <a:prstGeom prst="rect">
            <a:avLst/>
          </a:prstGeom>
        </p:spPr>
        <p:txBody>
          <a:bodyPr/>
          <a:lstStyle/>
          <a:p>
            <a:r>
              <a:t>Budget latence</a:t>
            </a:r>
          </a:p>
        </p:txBody>
      </p:sp>
      <p:grpSp>
        <p:nvGrpSpPr>
          <p:cNvPr id="1134" name="Group"/>
          <p:cNvGrpSpPr/>
          <p:nvPr/>
        </p:nvGrpSpPr>
        <p:grpSpPr>
          <a:xfrm>
            <a:off x="4519188" y="3056099"/>
            <a:ext cx="3830500" cy="6159873"/>
            <a:chOff x="0" y="0"/>
            <a:chExt cx="3830498" cy="6159872"/>
          </a:xfrm>
        </p:grpSpPr>
        <p:sp>
          <p:nvSpPr>
            <p:cNvPr id="1129" name="Rectangle"/>
            <p:cNvSpPr/>
            <p:nvPr/>
          </p:nvSpPr>
          <p:spPr>
            <a:xfrm>
              <a:off x="2478" y="2478852"/>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130" name="User space"/>
            <p:cNvSpPr txBox="1"/>
            <p:nvPr/>
          </p:nvSpPr>
          <p:spPr>
            <a:xfrm>
              <a:off x="244755" y="1782000"/>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131" name="Line"/>
            <p:cNvSpPr/>
            <p:nvPr/>
          </p:nvSpPr>
          <p:spPr>
            <a:xfrm flipV="1">
              <a:off x="1914010" y="3636251"/>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32" name="Rectangle"/>
            <p:cNvSpPr/>
            <p:nvPr/>
          </p:nvSpPr>
          <p:spPr>
            <a:xfrm>
              <a:off x="0" y="0"/>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33" name="Kernel  I/O"/>
            <p:cNvSpPr txBox="1"/>
            <p:nvPr/>
          </p:nvSpPr>
          <p:spPr>
            <a:xfrm>
              <a:off x="244755" y="289276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grpSp>
      <p:sp>
        <p:nvSpPr>
          <p:cNvPr id="1135"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136" name="Rectangle"/>
          <p:cNvSpPr/>
          <p:nvPr/>
        </p:nvSpPr>
        <p:spPr>
          <a:xfrm>
            <a:off x="15648440" y="5597014"/>
            <a:ext cx="3828021" cy="1193336"/>
          </a:xfrm>
          <a:prstGeom prst="rect">
            <a:avLst/>
          </a:prstGeom>
          <a:solidFill>
            <a:srgbClr val="C1007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137" name="User space"/>
          <p:cNvSpPr txBox="1"/>
          <p:nvPr/>
        </p:nvSpPr>
        <p:spPr>
          <a:xfrm>
            <a:off x="15890716" y="4900162"/>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138" name="Line"/>
          <p:cNvSpPr/>
          <p:nvPr/>
        </p:nvSpPr>
        <p:spPr>
          <a:xfrm flipV="1">
            <a:off x="17559972" y="6754414"/>
            <a:ext cx="1" cy="2461558"/>
          </a:xfrm>
          <a:prstGeom prst="line">
            <a:avLst/>
          </a:prstGeom>
          <a:ln w="25400">
            <a:solidFill>
              <a:srgbClr val="FFFFFF"/>
            </a:solidFill>
            <a:miter lim="400000"/>
          </a:ln>
        </p:spPr>
        <p:txBody>
          <a:bodyPr lIns="71437" tIns="71437" rIns="71437" bIns="71437" anchor="ctr"/>
          <a:lstStyle/>
          <a:p>
            <a:pPr>
              <a:defRPr sz="3600"/>
            </a:pPr>
            <a:endParaRPr/>
          </a:p>
        </p:txBody>
      </p:sp>
      <p:sp>
        <p:nvSpPr>
          <p:cNvPr id="1139" name="Rectangle"/>
          <p:cNvSpPr/>
          <p:nvPr/>
        </p:nvSpPr>
        <p:spPr>
          <a:xfrm>
            <a:off x="15645961" y="3118162"/>
            <a:ext cx="3828021" cy="3678538"/>
          </a:xfrm>
          <a:prstGeom prst="rect">
            <a:avLst/>
          </a:prstGeom>
          <a:ln w="76200">
            <a:solidFill>
              <a:srgbClr val="FFFFFF"/>
            </a:solidFill>
            <a:miter lim="400000"/>
          </a:ln>
        </p:spPr>
        <p:txBody>
          <a:bodyPr lIns="71437" tIns="71437" rIns="71437" bIns="71437" anchor="ctr"/>
          <a:lstStyle/>
          <a:p>
            <a:pPr>
              <a:defRPr sz="3600"/>
            </a:pPr>
            <a:endParaRPr/>
          </a:p>
        </p:txBody>
      </p:sp>
      <p:sp>
        <p:nvSpPr>
          <p:cNvPr id="1140" name="Kernel  I/O"/>
          <p:cNvSpPr txBox="1"/>
          <p:nvPr/>
        </p:nvSpPr>
        <p:spPr>
          <a:xfrm>
            <a:off x="15890716" y="6010925"/>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141" name="LAN"/>
          <p:cNvSpPr txBox="1"/>
          <p:nvPr/>
        </p:nvSpPr>
        <p:spPr>
          <a:xfrm>
            <a:off x="11544901" y="9234206"/>
            <a:ext cx="938598"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b="1">
                <a:solidFill>
                  <a:srgbClr val="A599AA"/>
                </a:solidFill>
                <a:latin typeface="+mn-lt"/>
                <a:ea typeface="+mn-ea"/>
                <a:cs typeface="+mn-cs"/>
                <a:sym typeface="Helvetica"/>
              </a:defRPr>
            </a:lvl1pPr>
          </a:lstStyle>
          <a:p>
            <a:r>
              <a:t>LAN</a:t>
            </a:r>
          </a:p>
        </p:txBody>
      </p:sp>
      <p:pic>
        <p:nvPicPr>
          <p:cNvPr id="1142" name="Image" descr="Image"/>
          <p:cNvPicPr>
            <a:picLocks noChangeAspect="1"/>
          </p:cNvPicPr>
          <p:nvPr/>
        </p:nvPicPr>
        <p:blipFill>
          <a:blip r:embed="rId3">
            <a:extLst/>
          </a:blip>
          <a:stretch>
            <a:fillRect/>
          </a:stretch>
        </p:blipFill>
        <p:spPr>
          <a:xfrm>
            <a:off x="5290142" y="6911506"/>
            <a:ext cx="2207782" cy="1666876"/>
          </a:xfrm>
          <a:prstGeom prst="rect">
            <a:avLst/>
          </a:prstGeom>
          <a:ln w="12700">
            <a:miter lim="400000"/>
          </a:ln>
        </p:spPr>
      </p:pic>
      <p:pic>
        <p:nvPicPr>
          <p:cNvPr id="1143" name="Image" descr="Image"/>
          <p:cNvPicPr>
            <a:picLocks noChangeAspect="1"/>
          </p:cNvPicPr>
          <p:nvPr/>
        </p:nvPicPr>
        <p:blipFill>
          <a:blip r:embed="rId3">
            <a:extLst/>
          </a:blip>
          <a:stretch>
            <a:fillRect/>
          </a:stretch>
        </p:blipFill>
        <p:spPr>
          <a:xfrm>
            <a:off x="16537488" y="6911506"/>
            <a:ext cx="2207782" cy="1666876"/>
          </a:xfrm>
          <a:prstGeom prst="rect">
            <a:avLst/>
          </a:prstGeom>
          <a:ln w="12700">
            <a:miter lim="400000"/>
          </a:ln>
        </p:spPr>
      </p:pic>
      <p:grpSp>
        <p:nvGrpSpPr>
          <p:cNvPr id="1147" name="Group"/>
          <p:cNvGrpSpPr/>
          <p:nvPr/>
        </p:nvGrpSpPr>
        <p:grpSpPr>
          <a:xfrm>
            <a:off x="6787606" y="3971990"/>
            <a:ext cx="1095944" cy="536888"/>
            <a:chOff x="0" y="0"/>
            <a:chExt cx="1095942" cy="536886"/>
          </a:xfrm>
        </p:grpSpPr>
        <p:sp>
          <p:nvSpPr>
            <p:cNvPr id="1144"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45"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46"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 name="Budget latence"/>
          <p:cNvSpPr txBox="1">
            <a:spLocks noGrp="1"/>
          </p:cNvSpPr>
          <p:nvPr>
            <p:ph type="title"/>
          </p:nvPr>
        </p:nvSpPr>
        <p:spPr>
          <a:xfrm>
            <a:off x="2128027" y="44188"/>
            <a:ext cx="20127946" cy="2579983"/>
          </a:xfrm>
          <a:prstGeom prst="rect">
            <a:avLst/>
          </a:prstGeom>
        </p:spPr>
        <p:txBody>
          <a:bodyPr/>
          <a:lstStyle/>
          <a:p>
            <a:r>
              <a:t>Budget latence</a:t>
            </a:r>
          </a:p>
        </p:txBody>
      </p:sp>
      <p:grpSp>
        <p:nvGrpSpPr>
          <p:cNvPr id="1157" name="Group"/>
          <p:cNvGrpSpPr/>
          <p:nvPr/>
        </p:nvGrpSpPr>
        <p:grpSpPr>
          <a:xfrm>
            <a:off x="4519188" y="3056099"/>
            <a:ext cx="3830500" cy="6159873"/>
            <a:chOff x="0" y="0"/>
            <a:chExt cx="3830498" cy="6159872"/>
          </a:xfrm>
        </p:grpSpPr>
        <p:sp>
          <p:nvSpPr>
            <p:cNvPr id="1152" name="Rectangle"/>
            <p:cNvSpPr/>
            <p:nvPr/>
          </p:nvSpPr>
          <p:spPr>
            <a:xfrm>
              <a:off x="2478" y="2478852"/>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153" name="User space"/>
            <p:cNvSpPr txBox="1"/>
            <p:nvPr/>
          </p:nvSpPr>
          <p:spPr>
            <a:xfrm>
              <a:off x="244755" y="1782000"/>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154" name="Line"/>
            <p:cNvSpPr/>
            <p:nvPr/>
          </p:nvSpPr>
          <p:spPr>
            <a:xfrm flipV="1">
              <a:off x="1914010" y="3636251"/>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55" name="Rectangle"/>
            <p:cNvSpPr/>
            <p:nvPr/>
          </p:nvSpPr>
          <p:spPr>
            <a:xfrm>
              <a:off x="0" y="0"/>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56" name="Kernel  I/O"/>
            <p:cNvSpPr txBox="1"/>
            <p:nvPr/>
          </p:nvSpPr>
          <p:spPr>
            <a:xfrm>
              <a:off x="244755" y="289276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grpSp>
      <p:sp>
        <p:nvSpPr>
          <p:cNvPr id="1158"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159" name="Rectangle"/>
          <p:cNvSpPr/>
          <p:nvPr/>
        </p:nvSpPr>
        <p:spPr>
          <a:xfrm>
            <a:off x="15648440" y="5597014"/>
            <a:ext cx="3828021" cy="1193336"/>
          </a:xfrm>
          <a:prstGeom prst="rect">
            <a:avLst/>
          </a:prstGeom>
          <a:solidFill>
            <a:srgbClr val="C1007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160" name="User space"/>
          <p:cNvSpPr txBox="1"/>
          <p:nvPr/>
        </p:nvSpPr>
        <p:spPr>
          <a:xfrm>
            <a:off x="15890716" y="4900162"/>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161" name="Line"/>
          <p:cNvSpPr/>
          <p:nvPr/>
        </p:nvSpPr>
        <p:spPr>
          <a:xfrm flipV="1">
            <a:off x="17559972" y="6754414"/>
            <a:ext cx="1" cy="2461558"/>
          </a:xfrm>
          <a:prstGeom prst="line">
            <a:avLst/>
          </a:prstGeom>
          <a:ln w="25400">
            <a:solidFill>
              <a:srgbClr val="FFFFFF"/>
            </a:solidFill>
            <a:miter lim="400000"/>
          </a:ln>
        </p:spPr>
        <p:txBody>
          <a:bodyPr lIns="71437" tIns="71437" rIns="71437" bIns="71437" anchor="ctr"/>
          <a:lstStyle/>
          <a:p>
            <a:pPr>
              <a:defRPr sz="3600"/>
            </a:pPr>
            <a:endParaRPr/>
          </a:p>
        </p:txBody>
      </p:sp>
      <p:sp>
        <p:nvSpPr>
          <p:cNvPr id="1162" name="Rectangle"/>
          <p:cNvSpPr/>
          <p:nvPr/>
        </p:nvSpPr>
        <p:spPr>
          <a:xfrm>
            <a:off x="15645961" y="3118162"/>
            <a:ext cx="3828021" cy="3678538"/>
          </a:xfrm>
          <a:prstGeom prst="rect">
            <a:avLst/>
          </a:prstGeom>
          <a:ln w="76200">
            <a:solidFill>
              <a:srgbClr val="FFFFFF"/>
            </a:solidFill>
            <a:miter lim="400000"/>
          </a:ln>
        </p:spPr>
        <p:txBody>
          <a:bodyPr lIns="71437" tIns="71437" rIns="71437" bIns="71437" anchor="ctr"/>
          <a:lstStyle/>
          <a:p>
            <a:pPr>
              <a:defRPr sz="3600"/>
            </a:pPr>
            <a:endParaRPr/>
          </a:p>
        </p:txBody>
      </p:sp>
      <p:sp>
        <p:nvSpPr>
          <p:cNvPr id="1163" name="Kernel  I/O"/>
          <p:cNvSpPr txBox="1"/>
          <p:nvPr/>
        </p:nvSpPr>
        <p:spPr>
          <a:xfrm>
            <a:off x="15890716" y="6010925"/>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164" name="LAN"/>
          <p:cNvSpPr txBox="1"/>
          <p:nvPr/>
        </p:nvSpPr>
        <p:spPr>
          <a:xfrm>
            <a:off x="11544901" y="9234206"/>
            <a:ext cx="938598"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b="1">
                <a:solidFill>
                  <a:srgbClr val="A599AA"/>
                </a:solidFill>
                <a:latin typeface="+mn-lt"/>
                <a:ea typeface="+mn-ea"/>
                <a:cs typeface="+mn-cs"/>
                <a:sym typeface="Helvetica"/>
              </a:defRPr>
            </a:lvl1pPr>
          </a:lstStyle>
          <a:p>
            <a:r>
              <a:t>LAN</a:t>
            </a:r>
          </a:p>
        </p:txBody>
      </p:sp>
      <p:pic>
        <p:nvPicPr>
          <p:cNvPr id="1165" name="Image" descr="Image"/>
          <p:cNvPicPr>
            <a:picLocks noChangeAspect="1"/>
          </p:cNvPicPr>
          <p:nvPr/>
        </p:nvPicPr>
        <p:blipFill>
          <a:blip r:embed="rId3">
            <a:extLst/>
          </a:blip>
          <a:stretch>
            <a:fillRect/>
          </a:stretch>
        </p:blipFill>
        <p:spPr>
          <a:xfrm>
            <a:off x="5290142" y="6911506"/>
            <a:ext cx="2207782" cy="1666876"/>
          </a:xfrm>
          <a:prstGeom prst="rect">
            <a:avLst/>
          </a:prstGeom>
          <a:ln w="12700">
            <a:miter lim="400000"/>
          </a:ln>
        </p:spPr>
      </p:pic>
      <p:pic>
        <p:nvPicPr>
          <p:cNvPr id="1166" name="Image" descr="Image"/>
          <p:cNvPicPr>
            <a:picLocks noChangeAspect="1"/>
          </p:cNvPicPr>
          <p:nvPr/>
        </p:nvPicPr>
        <p:blipFill>
          <a:blip r:embed="rId3">
            <a:extLst/>
          </a:blip>
          <a:stretch>
            <a:fillRect/>
          </a:stretch>
        </p:blipFill>
        <p:spPr>
          <a:xfrm>
            <a:off x="16537488" y="6911506"/>
            <a:ext cx="2207782" cy="1666876"/>
          </a:xfrm>
          <a:prstGeom prst="rect">
            <a:avLst/>
          </a:prstGeom>
          <a:ln w="12700">
            <a:miter lim="400000"/>
          </a:ln>
        </p:spPr>
      </p:pic>
      <p:grpSp>
        <p:nvGrpSpPr>
          <p:cNvPr id="1170" name="Group"/>
          <p:cNvGrpSpPr/>
          <p:nvPr/>
        </p:nvGrpSpPr>
        <p:grpSpPr>
          <a:xfrm>
            <a:off x="6839212" y="5867591"/>
            <a:ext cx="1095944" cy="536888"/>
            <a:chOff x="0" y="0"/>
            <a:chExt cx="1095942" cy="536886"/>
          </a:xfrm>
        </p:grpSpPr>
        <p:sp>
          <p:nvSpPr>
            <p:cNvPr id="1167"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68"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69"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 name="Budget latence"/>
          <p:cNvSpPr txBox="1">
            <a:spLocks noGrp="1"/>
          </p:cNvSpPr>
          <p:nvPr>
            <p:ph type="title"/>
          </p:nvPr>
        </p:nvSpPr>
        <p:spPr>
          <a:xfrm>
            <a:off x="2128027" y="44188"/>
            <a:ext cx="20127946" cy="2579983"/>
          </a:xfrm>
          <a:prstGeom prst="rect">
            <a:avLst/>
          </a:prstGeom>
        </p:spPr>
        <p:txBody>
          <a:bodyPr/>
          <a:lstStyle/>
          <a:p>
            <a:r>
              <a:t>Budget latence</a:t>
            </a:r>
          </a:p>
        </p:txBody>
      </p:sp>
      <p:grpSp>
        <p:nvGrpSpPr>
          <p:cNvPr id="1180" name="Group"/>
          <p:cNvGrpSpPr/>
          <p:nvPr/>
        </p:nvGrpSpPr>
        <p:grpSpPr>
          <a:xfrm>
            <a:off x="4519188" y="3056099"/>
            <a:ext cx="3830500" cy="6159873"/>
            <a:chOff x="0" y="0"/>
            <a:chExt cx="3830498" cy="6159872"/>
          </a:xfrm>
        </p:grpSpPr>
        <p:sp>
          <p:nvSpPr>
            <p:cNvPr id="1175" name="Rectangle"/>
            <p:cNvSpPr/>
            <p:nvPr/>
          </p:nvSpPr>
          <p:spPr>
            <a:xfrm>
              <a:off x="2478" y="2478852"/>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176" name="User space"/>
            <p:cNvSpPr txBox="1"/>
            <p:nvPr/>
          </p:nvSpPr>
          <p:spPr>
            <a:xfrm>
              <a:off x="244755" y="1782000"/>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177" name="Line"/>
            <p:cNvSpPr/>
            <p:nvPr/>
          </p:nvSpPr>
          <p:spPr>
            <a:xfrm flipV="1">
              <a:off x="1914010" y="3636251"/>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78" name="Rectangle"/>
            <p:cNvSpPr/>
            <p:nvPr/>
          </p:nvSpPr>
          <p:spPr>
            <a:xfrm>
              <a:off x="0" y="0"/>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79" name="Kernel  I/O"/>
            <p:cNvSpPr txBox="1"/>
            <p:nvPr/>
          </p:nvSpPr>
          <p:spPr>
            <a:xfrm>
              <a:off x="244755" y="289276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grpSp>
      <p:sp>
        <p:nvSpPr>
          <p:cNvPr id="1181"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182" name="Rectangle"/>
          <p:cNvSpPr/>
          <p:nvPr/>
        </p:nvSpPr>
        <p:spPr>
          <a:xfrm>
            <a:off x="15648440" y="5597014"/>
            <a:ext cx="3828021" cy="1193336"/>
          </a:xfrm>
          <a:prstGeom prst="rect">
            <a:avLst/>
          </a:prstGeom>
          <a:solidFill>
            <a:srgbClr val="C1007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183" name="User space"/>
          <p:cNvSpPr txBox="1"/>
          <p:nvPr/>
        </p:nvSpPr>
        <p:spPr>
          <a:xfrm>
            <a:off x="15890716" y="4900162"/>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184" name="Line"/>
          <p:cNvSpPr/>
          <p:nvPr/>
        </p:nvSpPr>
        <p:spPr>
          <a:xfrm flipV="1">
            <a:off x="17559972" y="6754414"/>
            <a:ext cx="1" cy="2461558"/>
          </a:xfrm>
          <a:prstGeom prst="line">
            <a:avLst/>
          </a:prstGeom>
          <a:ln w="25400">
            <a:solidFill>
              <a:srgbClr val="FFFFFF"/>
            </a:solidFill>
            <a:miter lim="400000"/>
          </a:ln>
        </p:spPr>
        <p:txBody>
          <a:bodyPr lIns="71437" tIns="71437" rIns="71437" bIns="71437" anchor="ctr"/>
          <a:lstStyle/>
          <a:p>
            <a:pPr>
              <a:defRPr sz="3600"/>
            </a:pPr>
            <a:endParaRPr/>
          </a:p>
        </p:txBody>
      </p:sp>
      <p:sp>
        <p:nvSpPr>
          <p:cNvPr id="1185" name="Rectangle"/>
          <p:cNvSpPr/>
          <p:nvPr/>
        </p:nvSpPr>
        <p:spPr>
          <a:xfrm>
            <a:off x="15645961" y="3118162"/>
            <a:ext cx="3828021" cy="3678538"/>
          </a:xfrm>
          <a:prstGeom prst="rect">
            <a:avLst/>
          </a:prstGeom>
          <a:ln w="76200">
            <a:solidFill>
              <a:srgbClr val="FFFFFF"/>
            </a:solidFill>
            <a:miter lim="400000"/>
          </a:ln>
        </p:spPr>
        <p:txBody>
          <a:bodyPr lIns="71437" tIns="71437" rIns="71437" bIns="71437" anchor="ctr"/>
          <a:lstStyle/>
          <a:p>
            <a:pPr>
              <a:defRPr sz="3600"/>
            </a:pPr>
            <a:endParaRPr/>
          </a:p>
        </p:txBody>
      </p:sp>
      <p:sp>
        <p:nvSpPr>
          <p:cNvPr id="1186" name="Kernel  I/O"/>
          <p:cNvSpPr txBox="1"/>
          <p:nvPr/>
        </p:nvSpPr>
        <p:spPr>
          <a:xfrm>
            <a:off x="15890716" y="6010925"/>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187" name="LAN"/>
          <p:cNvSpPr txBox="1"/>
          <p:nvPr/>
        </p:nvSpPr>
        <p:spPr>
          <a:xfrm>
            <a:off x="11544901" y="9234206"/>
            <a:ext cx="938598"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b="1">
                <a:solidFill>
                  <a:srgbClr val="A599AA"/>
                </a:solidFill>
                <a:latin typeface="+mn-lt"/>
                <a:ea typeface="+mn-ea"/>
                <a:cs typeface="+mn-cs"/>
                <a:sym typeface="Helvetica"/>
              </a:defRPr>
            </a:lvl1pPr>
          </a:lstStyle>
          <a:p>
            <a:r>
              <a:t>LAN</a:t>
            </a:r>
          </a:p>
        </p:txBody>
      </p:sp>
      <p:pic>
        <p:nvPicPr>
          <p:cNvPr id="1188" name="Image" descr="Image"/>
          <p:cNvPicPr>
            <a:picLocks noChangeAspect="1"/>
          </p:cNvPicPr>
          <p:nvPr/>
        </p:nvPicPr>
        <p:blipFill>
          <a:blip r:embed="rId3">
            <a:extLst/>
          </a:blip>
          <a:stretch>
            <a:fillRect/>
          </a:stretch>
        </p:blipFill>
        <p:spPr>
          <a:xfrm>
            <a:off x="5290142" y="6911506"/>
            <a:ext cx="2207782" cy="1666876"/>
          </a:xfrm>
          <a:prstGeom prst="rect">
            <a:avLst/>
          </a:prstGeom>
          <a:ln w="12700">
            <a:miter lim="400000"/>
          </a:ln>
        </p:spPr>
      </p:pic>
      <p:pic>
        <p:nvPicPr>
          <p:cNvPr id="1189" name="Image" descr="Image"/>
          <p:cNvPicPr>
            <a:picLocks noChangeAspect="1"/>
          </p:cNvPicPr>
          <p:nvPr/>
        </p:nvPicPr>
        <p:blipFill>
          <a:blip r:embed="rId3">
            <a:extLst/>
          </a:blip>
          <a:stretch>
            <a:fillRect/>
          </a:stretch>
        </p:blipFill>
        <p:spPr>
          <a:xfrm>
            <a:off x="16537488" y="6911506"/>
            <a:ext cx="2207782" cy="1666876"/>
          </a:xfrm>
          <a:prstGeom prst="rect">
            <a:avLst/>
          </a:prstGeom>
          <a:ln w="12700">
            <a:miter lim="400000"/>
          </a:ln>
        </p:spPr>
      </p:pic>
      <p:grpSp>
        <p:nvGrpSpPr>
          <p:cNvPr id="1193" name="Group"/>
          <p:cNvGrpSpPr/>
          <p:nvPr/>
        </p:nvGrpSpPr>
        <p:grpSpPr>
          <a:xfrm>
            <a:off x="6839212" y="7476501"/>
            <a:ext cx="1095944" cy="536887"/>
            <a:chOff x="0" y="0"/>
            <a:chExt cx="1095942" cy="536886"/>
          </a:xfrm>
        </p:grpSpPr>
        <p:sp>
          <p:nvSpPr>
            <p:cNvPr id="1190"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91"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192"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 name="Budget latence"/>
          <p:cNvSpPr txBox="1">
            <a:spLocks noGrp="1"/>
          </p:cNvSpPr>
          <p:nvPr>
            <p:ph type="title"/>
          </p:nvPr>
        </p:nvSpPr>
        <p:spPr>
          <a:xfrm>
            <a:off x="2128027" y="44188"/>
            <a:ext cx="20127946" cy="2579983"/>
          </a:xfrm>
          <a:prstGeom prst="rect">
            <a:avLst/>
          </a:prstGeom>
        </p:spPr>
        <p:txBody>
          <a:bodyPr/>
          <a:lstStyle/>
          <a:p>
            <a:r>
              <a:t>Budget latence</a:t>
            </a:r>
          </a:p>
        </p:txBody>
      </p:sp>
      <p:grpSp>
        <p:nvGrpSpPr>
          <p:cNvPr id="1203" name="Group"/>
          <p:cNvGrpSpPr/>
          <p:nvPr/>
        </p:nvGrpSpPr>
        <p:grpSpPr>
          <a:xfrm>
            <a:off x="4519188" y="3056099"/>
            <a:ext cx="3830500" cy="6159873"/>
            <a:chOff x="0" y="0"/>
            <a:chExt cx="3830498" cy="6159872"/>
          </a:xfrm>
        </p:grpSpPr>
        <p:sp>
          <p:nvSpPr>
            <p:cNvPr id="1198" name="Rectangle"/>
            <p:cNvSpPr/>
            <p:nvPr/>
          </p:nvSpPr>
          <p:spPr>
            <a:xfrm>
              <a:off x="2478" y="2478852"/>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199" name="User space"/>
            <p:cNvSpPr txBox="1"/>
            <p:nvPr/>
          </p:nvSpPr>
          <p:spPr>
            <a:xfrm>
              <a:off x="244755" y="1782000"/>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200" name="Line"/>
            <p:cNvSpPr/>
            <p:nvPr/>
          </p:nvSpPr>
          <p:spPr>
            <a:xfrm flipV="1">
              <a:off x="1914010" y="3636251"/>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01" name="Rectangle"/>
            <p:cNvSpPr/>
            <p:nvPr/>
          </p:nvSpPr>
          <p:spPr>
            <a:xfrm>
              <a:off x="0" y="0"/>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02" name="Kernel  I/O"/>
            <p:cNvSpPr txBox="1"/>
            <p:nvPr/>
          </p:nvSpPr>
          <p:spPr>
            <a:xfrm>
              <a:off x="244755" y="289276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grpSp>
      <p:sp>
        <p:nvSpPr>
          <p:cNvPr id="1204"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205" name="Rectangle"/>
          <p:cNvSpPr/>
          <p:nvPr/>
        </p:nvSpPr>
        <p:spPr>
          <a:xfrm>
            <a:off x="15648440" y="5597014"/>
            <a:ext cx="3828021" cy="1193336"/>
          </a:xfrm>
          <a:prstGeom prst="rect">
            <a:avLst/>
          </a:prstGeom>
          <a:solidFill>
            <a:srgbClr val="C1007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206" name="User space"/>
          <p:cNvSpPr txBox="1"/>
          <p:nvPr/>
        </p:nvSpPr>
        <p:spPr>
          <a:xfrm>
            <a:off x="15890716" y="4900162"/>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207" name="Line"/>
          <p:cNvSpPr/>
          <p:nvPr/>
        </p:nvSpPr>
        <p:spPr>
          <a:xfrm flipV="1">
            <a:off x="17559972" y="6754414"/>
            <a:ext cx="1" cy="2461558"/>
          </a:xfrm>
          <a:prstGeom prst="line">
            <a:avLst/>
          </a:prstGeom>
          <a:ln w="25400">
            <a:solidFill>
              <a:srgbClr val="FFFFFF"/>
            </a:solidFill>
            <a:miter lim="400000"/>
          </a:ln>
        </p:spPr>
        <p:txBody>
          <a:bodyPr lIns="71437" tIns="71437" rIns="71437" bIns="71437" anchor="ctr"/>
          <a:lstStyle/>
          <a:p>
            <a:pPr>
              <a:defRPr sz="3600"/>
            </a:pPr>
            <a:endParaRPr/>
          </a:p>
        </p:txBody>
      </p:sp>
      <p:sp>
        <p:nvSpPr>
          <p:cNvPr id="1208" name="Rectangle"/>
          <p:cNvSpPr/>
          <p:nvPr/>
        </p:nvSpPr>
        <p:spPr>
          <a:xfrm>
            <a:off x="15645961" y="3118162"/>
            <a:ext cx="3828021" cy="3678538"/>
          </a:xfrm>
          <a:prstGeom prst="rect">
            <a:avLst/>
          </a:prstGeom>
          <a:ln w="76200">
            <a:solidFill>
              <a:srgbClr val="FFFFFF"/>
            </a:solidFill>
            <a:miter lim="400000"/>
          </a:ln>
        </p:spPr>
        <p:txBody>
          <a:bodyPr lIns="71437" tIns="71437" rIns="71437" bIns="71437" anchor="ctr"/>
          <a:lstStyle/>
          <a:p>
            <a:pPr>
              <a:defRPr sz="3600"/>
            </a:pPr>
            <a:endParaRPr/>
          </a:p>
        </p:txBody>
      </p:sp>
      <p:sp>
        <p:nvSpPr>
          <p:cNvPr id="1209" name="Kernel  I/O"/>
          <p:cNvSpPr txBox="1"/>
          <p:nvPr/>
        </p:nvSpPr>
        <p:spPr>
          <a:xfrm>
            <a:off x="15890716" y="6010925"/>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210" name="LAN"/>
          <p:cNvSpPr txBox="1"/>
          <p:nvPr/>
        </p:nvSpPr>
        <p:spPr>
          <a:xfrm>
            <a:off x="11544901" y="9234206"/>
            <a:ext cx="938598"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b="1">
                <a:solidFill>
                  <a:srgbClr val="A599AA"/>
                </a:solidFill>
                <a:latin typeface="+mn-lt"/>
                <a:ea typeface="+mn-ea"/>
                <a:cs typeface="+mn-cs"/>
                <a:sym typeface="Helvetica"/>
              </a:defRPr>
            </a:lvl1pPr>
          </a:lstStyle>
          <a:p>
            <a:r>
              <a:t>LAN</a:t>
            </a:r>
          </a:p>
        </p:txBody>
      </p:sp>
      <p:pic>
        <p:nvPicPr>
          <p:cNvPr id="1211" name="Image" descr="Image"/>
          <p:cNvPicPr>
            <a:picLocks noChangeAspect="1"/>
          </p:cNvPicPr>
          <p:nvPr/>
        </p:nvPicPr>
        <p:blipFill>
          <a:blip r:embed="rId3">
            <a:extLst/>
          </a:blip>
          <a:stretch>
            <a:fillRect/>
          </a:stretch>
        </p:blipFill>
        <p:spPr>
          <a:xfrm>
            <a:off x="5290142" y="6911506"/>
            <a:ext cx="2207782" cy="1666876"/>
          </a:xfrm>
          <a:prstGeom prst="rect">
            <a:avLst/>
          </a:prstGeom>
          <a:ln w="12700">
            <a:miter lim="400000"/>
          </a:ln>
        </p:spPr>
      </p:pic>
      <p:pic>
        <p:nvPicPr>
          <p:cNvPr id="1212" name="Image" descr="Image"/>
          <p:cNvPicPr>
            <a:picLocks noChangeAspect="1"/>
          </p:cNvPicPr>
          <p:nvPr/>
        </p:nvPicPr>
        <p:blipFill>
          <a:blip r:embed="rId3">
            <a:extLst/>
          </a:blip>
          <a:stretch>
            <a:fillRect/>
          </a:stretch>
        </p:blipFill>
        <p:spPr>
          <a:xfrm>
            <a:off x="16537488" y="6911506"/>
            <a:ext cx="2207782" cy="1666876"/>
          </a:xfrm>
          <a:prstGeom prst="rect">
            <a:avLst/>
          </a:prstGeom>
          <a:ln w="12700">
            <a:miter lim="400000"/>
          </a:ln>
        </p:spPr>
      </p:pic>
      <p:grpSp>
        <p:nvGrpSpPr>
          <p:cNvPr id="1216" name="Group"/>
          <p:cNvGrpSpPr/>
          <p:nvPr/>
        </p:nvGrpSpPr>
        <p:grpSpPr>
          <a:xfrm>
            <a:off x="9987199" y="8939705"/>
            <a:ext cx="1095944" cy="536888"/>
            <a:chOff x="0" y="0"/>
            <a:chExt cx="1095942" cy="536886"/>
          </a:xfrm>
        </p:grpSpPr>
        <p:sp>
          <p:nvSpPr>
            <p:cNvPr id="1213"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14"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15"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Question"/>
          <p:cNvSpPr txBox="1">
            <a:spLocks noGrp="1"/>
          </p:cNvSpPr>
          <p:nvPr>
            <p:ph type="title"/>
          </p:nvPr>
        </p:nvSpPr>
        <p:spPr>
          <a:prstGeom prst="rect">
            <a:avLst/>
          </a:prstGeom>
        </p:spPr>
        <p:txBody>
          <a:bodyPr/>
          <a:lstStyle>
            <a:lvl1pPr defTabSz="788669">
              <a:defRPr sz="10752"/>
            </a:lvl1pPr>
          </a:lstStyle>
          <a:p>
            <a:r>
              <a:t>Question</a:t>
            </a:r>
          </a:p>
        </p:txBody>
      </p:sp>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 name="Budget latence"/>
          <p:cNvSpPr txBox="1">
            <a:spLocks noGrp="1"/>
          </p:cNvSpPr>
          <p:nvPr>
            <p:ph type="title"/>
          </p:nvPr>
        </p:nvSpPr>
        <p:spPr>
          <a:xfrm>
            <a:off x="2128027" y="44188"/>
            <a:ext cx="20127946" cy="2579983"/>
          </a:xfrm>
          <a:prstGeom prst="rect">
            <a:avLst/>
          </a:prstGeom>
        </p:spPr>
        <p:txBody>
          <a:bodyPr/>
          <a:lstStyle/>
          <a:p>
            <a:r>
              <a:t>Budget latence</a:t>
            </a:r>
          </a:p>
        </p:txBody>
      </p:sp>
      <p:grpSp>
        <p:nvGrpSpPr>
          <p:cNvPr id="1226" name="Group"/>
          <p:cNvGrpSpPr/>
          <p:nvPr/>
        </p:nvGrpSpPr>
        <p:grpSpPr>
          <a:xfrm>
            <a:off x="4519188" y="3056099"/>
            <a:ext cx="3830500" cy="6159873"/>
            <a:chOff x="0" y="0"/>
            <a:chExt cx="3830498" cy="6159872"/>
          </a:xfrm>
        </p:grpSpPr>
        <p:sp>
          <p:nvSpPr>
            <p:cNvPr id="1221" name="Rectangle"/>
            <p:cNvSpPr/>
            <p:nvPr/>
          </p:nvSpPr>
          <p:spPr>
            <a:xfrm>
              <a:off x="2478" y="2478852"/>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222" name="User space"/>
            <p:cNvSpPr txBox="1"/>
            <p:nvPr/>
          </p:nvSpPr>
          <p:spPr>
            <a:xfrm>
              <a:off x="244755" y="1782000"/>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223" name="Line"/>
            <p:cNvSpPr/>
            <p:nvPr/>
          </p:nvSpPr>
          <p:spPr>
            <a:xfrm flipV="1">
              <a:off x="1914010" y="3636251"/>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24" name="Rectangle"/>
            <p:cNvSpPr/>
            <p:nvPr/>
          </p:nvSpPr>
          <p:spPr>
            <a:xfrm>
              <a:off x="0" y="0"/>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25" name="Kernel  I/O"/>
            <p:cNvSpPr txBox="1"/>
            <p:nvPr/>
          </p:nvSpPr>
          <p:spPr>
            <a:xfrm>
              <a:off x="244755" y="289276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grpSp>
      <p:sp>
        <p:nvSpPr>
          <p:cNvPr id="1227"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228" name="Rectangle"/>
          <p:cNvSpPr/>
          <p:nvPr/>
        </p:nvSpPr>
        <p:spPr>
          <a:xfrm>
            <a:off x="15648440" y="5597014"/>
            <a:ext cx="3828021" cy="1193336"/>
          </a:xfrm>
          <a:prstGeom prst="rect">
            <a:avLst/>
          </a:prstGeom>
          <a:solidFill>
            <a:srgbClr val="C1007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229" name="User space"/>
          <p:cNvSpPr txBox="1"/>
          <p:nvPr/>
        </p:nvSpPr>
        <p:spPr>
          <a:xfrm>
            <a:off x="15890716" y="4900162"/>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230" name="Line"/>
          <p:cNvSpPr/>
          <p:nvPr/>
        </p:nvSpPr>
        <p:spPr>
          <a:xfrm flipV="1">
            <a:off x="17559972" y="6754414"/>
            <a:ext cx="1" cy="2461558"/>
          </a:xfrm>
          <a:prstGeom prst="line">
            <a:avLst/>
          </a:prstGeom>
          <a:ln w="25400">
            <a:solidFill>
              <a:srgbClr val="FFFFFF"/>
            </a:solidFill>
            <a:miter lim="400000"/>
          </a:ln>
        </p:spPr>
        <p:txBody>
          <a:bodyPr lIns="71437" tIns="71437" rIns="71437" bIns="71437" anchor="ctr"/>
          <a:lstStyle/>
          <a:p>
            <a:pPr>
              <a:defRPr sz="3600"/>
            </a:pPr>
            <a:endParaRPr/>
          </a:p>
        </p:txBody>
      </p:sp>
      <p:sp>
        <p:nvSpPr>
          <p:cNvPr id="1231" name="Rectangle"/>
          <p:cNvSpPr/>
          <p:nvPr/>
        </p:nvSpPr>
        <p:spPr>
          <a:xfrm>
            <a:off x="15645961" y="3118162"/>
            <a:ext cx="3828021" cy="3678538"/>
          </a:xfrm>
          <a:prstGeom prst="rect">
            <a:avLst/>
          </a:prstGeom>
          <a:ln w="76200">
            <a:solidFill>
              <a:srgbClr val="FFFFFF"/>
            </a:solidFill>
            <a:miter lim="400000"/>
          </a:ln>
        </p:spPr>
        <p:txBody>
          <a:bodyPr lIns="71437" tIns="71437" rIns="71437" bIns="71437" anchor="ctr"/>
          <a:lstStyle/>
          <a:p>
            <a:pPr>
              <a:defRPr sz="3600"/>
            </a:pPr>
            <a:endParaRPr/>
          </a:p>
        </p:txBody>
      </p:sp>
      <p:sp>
        <p:nvSpPr>
          <p:cNvPr id="1232" name="Kernel  I/O"/>
          <p:cNvSpPr txBox="1"/>
          <p:nvPr/>
        </p:nvSpPr>
        <p:spPr>
          <a:xfrm>
            <a:off x="15890716" y="6010925"/>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233" name="LAN"/>
          <p:cNvSpPr txBox="1"/>
          <p:nvPr/>
        </p:nvSpPr>
        <p:spPr>
          <a:xfrm>
            <a:off x="11544901" y="9234206"/>
            <a:ext cx="938598"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b="1">
                <a:solidFill>
                  <a:srgbClr val="A599AA"/>
                </a:solidFill>
                <a:latin typeface="+mn-lt"/>
                <a:ea typeface="+mn-ea"/>
                <a:cs typeface="+mn-cs"/>
                <a:sym typeface="Helvetica"/>
              </a:defRPr>
            </a:lvl1pPr>
          </a:lstStyle>
          <a:p>
            <a:r>
              <a:t>LAN</a:t>
            </a:r>
          </a:p>
        </p:txBody>
      </p:sp>
      <p:pic>
        <p:nvPicPr>
          <p:cNvPr id="1234" name="Image" descr="Image"/>
          <p:cNvPicPr>
            <a:picLocks noChangeAspect="1"/>
          </p:cNvPicPr>
          <p:nvPr/>
        </p:nvPicPr>
        <p:blipFill>
          <a:blip r:embed="rId3">
            <a:extLst/>
          </a:blip>
          <a:stretch>
            <a:fillRect/>
          </a:stretch>
        </p:blipFill>
        <p:spPr>
          <a:xfrm>
            <a:off x="5290142" y="6911506"/>
            <a:ext cx="2207782" cy="1666876"/>
          </a:xfrm>
          <a:prstGeom prst="rect">
            <a:avLst/>
          </a:prstGeom>
          <a:ln w="12700">
            <a:miter lim="400000"/>
          </a:ln>
        </p:spPr>
      </p:pic>
      <p:pic>
        <p:nvPicPr>
          <p:cNvPr id="1235" name="Image" descr="Image"/>
          <p:cNvPicPr>
            <a:picLocks noChangeAspect="1"/>
          </p:cNvPicPr>
          <p:nvPr/>
        </p:nvPicPr>
        <p:blipFill>
          <a:blip r:embed="rId3">
            <a:extLst/>
          </a:blip>
          <a:stretch>
            <a:fillRect/>
          </a:stretch>
        </p:blipFill>
        <p:spPr>
          <a:xfrm>
            <a:off x="16537488" y="6911506"/>
            <a:ext cx="2207782" cy="1666876"/>
          </a:xfrm>
          <a:prstGeom prst="rect">
            <a:avLst/>
          </a:prstGeom>
          <a:ln w="12700">
            <a:miter lim="400000"/>
          </a:ln>
        </p:spPr>
      </p:pic>
      <p:grpSp>
        <p:nvGrpSpPr>
          <p:cNvPr id="1239" name="Group"/>
          <p:cNvGrpSpPr/>
          <p:nvPr/>
        </p:nvGrpSpPr>
        <p:grpSpPr>
          <a:xfrm>
            <a:off x="17093407" y="8889593"/>
            <a:ext cx="1095944" cy="536887"/>
            <a:chOff x="0" y="0"/>
            <a:chExt cx="1095942" cy="536886"/>
          </a:xfrm>
        </p:grpSpPr>
        <p:sp>
          <p:nvSpPr>
            <p:cNvPr id="1236"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37"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38"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 name="Budget latence"/>
          <p:cNvSpPr txBox="1">
            <a:spLocks noGrp="1"/>
          </p:cNvSpPr>
          <p:nvPr>
            <p:ph type="title"/>
          </p:nvPr>
        </p:nvSpPr>
        <p:spPr>
          <a:xfrm>
            <a:off x="2128027" y="44188"/>
            <a:ext cx="20127946" cy="2579983"/>
          </a:xfrm>
          <a:prstGeom prst="rect">
            <a:avLst/>
          </a:prstGeom>
        </p:spPr>
        <p:txBody>
          <a:bodyPr/>
          <a:lstStyle/>
          <a:p>
            <a:r>
              <a:t>Budget latence</a:t>
            </a:r>
          </a:p>
        </p:txBody>
      </p:sp>
      <p:grpSp>
        <p:nvGrpSpPr>
          <p:cNvPr id="1249" name="Group"/>
          <p:cNvGrpSpPr/>
          <p:nvPr/>
        </p:nvGrpSpPr>
        <p:grpSpPr>
          <a:xfrm>
            <a:off x="4519188" y="3056099"/>
            <a:ext cx="3830500" cy="6159873"/>
            <a:chOff x="0" y="0"/>
            <a:chExt cx="3830498" cy="6159872"/>
          </a:xfrm>
        </p:grpSpPr>
        <p:sp>
          <p:nvSpPr>
            <p:cNvPr id="1244" name="Rectangle"/>
            <p:cNvSpPr/>
            <p:nvPr/>
          </p:nvSpPr>
          <p:spPr>
            <a:xfrm>
              <a:off x="2478" y="2478852"/>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245" name="User space"/>
            <p:cNvSpPr txBox="1"/>
            <p:nvPr/>
          </p:nvSpPr>
          <p:spPr>
            <a:xfrm>
              <a:off x="244755" y="1782000"/>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246" name="Line"/>
            <p:cNvSpPr/>
            <p:nvPr/>
          </p:nvSpPr>
          <p:spPr>
            <a:xfrm flipV="1">
              <a:off x="1914010" y="3636251"/>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47" name="Rectangle"/>
            <p:cNvSpPr/>
            <p:nvPr/>
          </p:nvSpPr>
          <p:spPr>
            <a:xfrm>
              <a:off x="0" y="0"/>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48" name="Kernel  I/O"/>
            <p:cNvSpPr txBox="1"/>
            <p:nvPr/>
          </p:nvSpPr>
          <p:spPr>
            <a:xfrm>
              <a:off x="244755" y="289276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grpSp>
      <p:sp>
        <p:nvSpPr>
          <p:cNvPr id="1250"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251" name="Rectangle"/>
          <p:cNvSpPr/>
          <p:nvPr/>
        </p:nvSpPr>
        <p:spPr>
          <a:xfrm>
            <a:off x="15648440" y="5597014"/>
            <a:ext cx="3828021" cy="1193336"/>
          </a:xfrm>
          <a:prstGeom prst="rect">
            <a:avLst/>
          </a:prstGeom>
          <a:solidFill>
            <a:srgbClr val="C1007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252" name="User space"/>
          <p:cNvSpPr txBox="1"/>
          <p:nvPr/>
        </p:nvSpPr>
        <p:spPr>
          <a:xfrm>
            <a:off x="15890716" y="4900162"/>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253" name="Line"/>
          <p:cNvSpPr/>
          <p:nvPr/>
        </p:nvSpPr>
        <p:spPr>
          <a:xfrm flipV="1">
            <a:off x="17559972" y="6754414"/>
            <a:ext cx="1" cy="2461558"/>
          </a:xfrm>
          <a:prstGeom prst="line">
            <a:avLst/>
          </a:prstGeom>
          <a:ln w="25400">
            <a:solidFill>
              <a:srgbClr val="FFFFFF"/>
            </a:solidFill>
            <a:miter lim="400000"/>
          </a:ln>
        </p:spPr>
        <p:txBody>
          <a:bodyPr lIns="71437" tIns="71437" rIns="71437" bIns="71437" anchor="ctr"/>
          <a:lstStyle/>
          <a:p>
            <a:pPr>
              <a:defRPr sz="3600"/>
            </a:pPr>
            <a:endParaRPr/>
          </a:p>
        </p:txBody>
      </p:sp>
      <p:sp>
        <p:nvSpPr>
          <p:cNvPr id="1254" name="Rectangle"/>
          <p:cNvSpPr/>
          <p:nvPr/>
        </p:nvSpPr>
        <p:spPr>
          <a:xfrm>
            <a:off x="15645961" y="3118162"/>
            <a:ext cx="3828021" cy="3678538"/>
          </a:xfrm>
          <a:prstGeom prst="rect">
            <a:avLst/>
          </a:prstGeom>
          <a:ln w="76200">
            <a:solidFill>
              <a:srgbClr val="FFFFFF"/>
            </a:solidFill>
            <a:miter lim="400000"/>
          </a:ln>
        </p:spPr>
        <p:txBody>
          <a:bodyPr lIns="71437" tIns="71437" rIns="71437" bIns="71437" anchor="ctr"/>
          <a:lstStyle/>
          <a:p>
            <a:pPr>
              <a:defRPr sz="3600"/>
            </a:pPr>
            <a:endParaRPr/>
          </a:p>
        </p:txBody>
      </p:sp>
      <p:sp>
        <p:nvSpPr>
          <p:cNvPr id="1255" name="Kernel  I/O"/>
          <p:cNvSpPr txBox="1"/>
          <p:nvPr/>
        </p:nvSpPr>
        <p:spPr>
          <a:xfrm>
            <a:off x="15890716" y="6010925"/>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256" name="LAN"/>
          <p:cNvSpPr txBox="1"/>
          <p:nvPr/>
        </p:nvSpPr>
        <p:spPr>
          <a:xfrm>
            <a:off x="11544901" y="9234206"/>
            <a:ext cx="938598"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b="1">
                <a:solidFill>
                  <a:srgbClr val="A599AA"/>
                </a:solidFill>
                <a:latin typeface="+mn-lt"/>
                <a:ea typeface="+mn-ea"/>
                <a:cs typeface="+mn-cs"/>
                <a:sym typeface="Helvetica"/>
              </a:defRPr>
            </a:lvl1pPr>
          </a:lstStyle>
          <a:p>
            <a:r>
              <a:t>LAN</a:t>
            </a:r>
          </a:p>
        </p:txBody>
      </p:sp>
      <p:pic>
        <p:nvPicPr>
          <p:cNvPr id="1257" name="Image" descr="Image"/>
          <p:cNvPicPr>
            <a:picLocks noChangeAspect="1"/>
          </p:cNvPicPr>
          <p:nvPr/>
        </p:nvPicPr>
        <p:blipFill>
          <a:blip r:embed="rId3">
            <a:extLst/>
          </a:blip>
          <a:stretch>
            <a:fillRect/>
          </a:stretch>
        </p:blipFill>
        <p:spPr>
          <a:xfrm>
            <a:off x="5290142" y="6911506"/>
            <a:ext cx="2207782" cy="1666876"/>
          </a:xfrm>
          <a:prstGeom prst="rect">
            <a:avLst/>
          </a:prstGeom>
          <a:ln w="12700">
            <a:miter lim="400000"/>
          </a:ln>
        </p:spPr>
      </p:pic>
      <p:pic>
        <p:nvPicPr>
          <p:cNvPr id="1258" name="Image" descr="Image"/>
          <p:cNvPicPr>
            <a:picLocks noChangeAspect="1"/>
          </p:cNvPicPr>
          <p:nvPr/>
        </p:nvPicPr>
        <p:blipFill>
          <a:blip r:embed="rId3">
            <a:extLst/>
          </a:blip>
          <a:stretch>
            <a:fillRect/>
          </a:stretch>
        </p:blipFill>
        <p:spPr>
          <a:xfrm>
            <a:off x="16537488" y="6911506"/>
            <a:ext cx="2207782" cy="1666876"/>
          </a:xfrm>
          <a:prstGeom prst="rect">
            <a:avLst/>
          </a:prstGeom>
          <a:ln w="12700">
            <a:miter lim="400000"/>
          </a:ln>
        </p:spPr>
      </p:pic>
      <p:grpSp>
        <p:nvGrpSpPr>
          <p:cNvPr id="1262" name="Group"/>
          <p:cNvGrpSpPr/>
          <p:nvPr/>
        </p:nvGrpSpPr>
        <p:grpSpPr>
          <a:xfrm>
            <a:off x="18059334" y="7583981"/>
            <a:ext cx="1095944" cy="536888"/>
            <a:chOff x="0" y="0"/>
            <a:chExt cx="1095942" cy="536886"/>
          </a:xfrm>
        </p:grpSpPr>
        <p:sp>
          <p:nvSpPr>
            <p:cNvPr id="1259"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60"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61"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 name="Budget latence"/>
          <p:cNvSpPr txBox="1">
            <a:spLocks noGrp="1"/>
          </p:cNvSpPr>
          <p:nvPr>
            <p:ph type="title"/>
          </p:nvPr>
        </p:nvSpPr>
        <p:spPr>
          <a:xfrm>
            <a:off x="2128027" y="44188"/>
            <a:ext cx="20127946" cy="2579983"/>
          </a:xfrm>
          <a:prstGeom prst="rect">
            <a:avLst/>
          </a:prstGeom>
        </p:spPr>
        <p:txBody>
          <a:bodyPr/>
          <a:lstStyle/>
          <a:p>
            <a:r>
              <a:t>Budget latence</a:t>
            </a:r>
          </a:p>
        </p:txBody>
      </p:sp>
      <p:grpSp>
        <p:nvGrpSpPr>
          <p:cNvPr id="1272" name="Group"/>
          <p:cNvGrpSpPr/>
          <p:nvPr/>
        </p:nvGrpSpPr>
        <p:grpSpPr>
          <a:xfrm>
            <a:off x="4519188" y="3056099"/>
            <a:ext cx="3830500" cy="6159873"/>
            <a:chOff x="0" y="0"/>
            <a:chExt cx="3830498" cy="6159872"/>
          </a:xfrm>
        </p:grpSpPr>
        <p:sp>
          <p:nvSpPr>
            <p:cNvPr id="1267" name="Rectangle"/>
            <p:cNvSpPr/>
            <p:nvPr/>
          </p:nvSpPr>
          <p:spPr>
            <a:xfrm>
              <a:off x="2478" y="2478852"/>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268" name="User space"/>
            <p:cNvSpPr txBox="1"/>
            <p:nvPr/>
          </p:nvSpPr>
          <p:spPr>
            <a:xfrm>
              <a:off x="244755" y="1782000"/>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269" name="Line"/>
            <p:cNvSpPr/>
            <p:nvPr/>
          </p:nvSpPr>
          <p:spPr>
            <a:xfrm flipV="1">
              <a:off x="1914010" y="3636251"/>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70" name="Rectangle"/>
            <p:cNvSpPr/>
            <p:nvPr/>
          </p:nvSpPr>
          <p:spPr>
            <a:xfrm>
              <a:off x="0" y="0"/>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71" name="Kernel  I/O"/>
            <p:cNvSpPr txBox="1"/>
            <p:nvPr/>
          </p:nvSpPr>
          <p:spPr>
            <a:xfrm>
              <a:off x="244755" y="289276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grpSp>
      <p:sp>
        <p:nvSpPr>
          <p:cNvPr id="1273"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274" name="Rectangle"/>
          <p:cNvSpPr/>
          <p:nvPr/>
        </p:nvSpPr>
        <p:spPr>
          <a:xfrm>
            <a:off x="15648440" y="5597014"/>
            <a:ext cx="3828021" cy="1193336"/>
          </a:xfrm>
          <a:prstGeom prst="rect">
            <a:avLst/>
          </a:prstGeom>
          <a:solidFill>
            <a:srgbClr val="C1007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275" name="User space"/>
          <p:cNvSpPr txBox="1"/>
          <p:nvPr/>
        </p:nvSpPr>
        <p:spPr>
          <a:xfrm>
            <a:off x="15890716" y="4900162"/>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276" name="Line"/>
          <p:cNvSpPr/>
          <p:nvPr/>
        </p:nvSpPr>
        <p:spPr>
          <a:xfrm flipV="1">
            <a:off x="17559972" y="6754414"/>
            <a:ext cx="1" cy="2461558"/>
          </a:xfrm>
          <a:prstGeom prst="line">
            <a:avLst/>
          </a:prstGeom>
          <a:ln w="25400">
            <a:solidFill>
              <a:srgbClr val="FFFFFF"/>
            </a:solidFill>
            <a:miter lim="400000"/>
          </a:ln>
        </p:spPr>
        <p:txBody>
          <a:bodyPr lIns="71437" tIns="71437" rIns="71437" bIns="71437" anchor="ctr"/>
          <a:lstStyle/>
          <a:p>
            <a:pPr>
              <a:defRPr sz="3600"/>
            </a:pPr>
            <a:endParaRPr/>
          </a:p>
        </p:txBody>
      </p:sp>
      <p:sp>
        <p:nvSpPr>
          <p:cNvPr id="1277" name="Rectangle"/>
          <p:cNvSpPr/>
          <p:nvPr/>
        </p:nvSpPr>
        <p:spPr>
          <a:xfrm>
            <a:off x="15645961" y="3118162"/>
            <a:ext cx="3828021" cy="3678538"/>
          </a:xfrm>
          <a:prstGeom prst="rect">
            <a:avLst/>
          </a:prstGeom>
          <a:ln w="76200">
            <a:solidFill>
              <a:srgbClr val="FFFFFF"/>
            </a:solidFill>
            <a:miter lim="400000"/>
          </a:ln>
        </p:spPr>
        <p:txBody>
          <a:bodyPr lIns="71437" tIns="71437" rIns="71437" bIns="71437" anchor="ctr"/>
          <a:lstStyle/>
          <a:p>
            <a:pPr>
              <a:defRPr sz="3600"/>
            </a:pPr>
            <a:endParaRPr/>
          </a:p>
        </p:txBody>
      </p:sp>
      <p:sp>
        <p:nvSpPr>
          <p:cNvPr id="1278" name="Kernel  I/O"/>
          <p:cNvSpPr txBox="1"/>
          <p:nvPr/>
        </p:nvSpPr>
        <p:spPr>
          <a:xfrm>
            <a:off x="15890716" y="6010925"/>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279" name="LAN"/>
          <p:cNvSpPr txBox="1"/>
          <p:nvPr/>
        </p:nvSpPr>
        <p:spPr>
          <a:xfrm>
            <a:off x="11544901" y="9234206"/>
            <a:ext cx="938598"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b="1">
                <a:solidFill>
                  <a:srgbClr val="A599AA"/>
                </a:solidFill>
                <a:latin typeface="+mn-lt"/>
                <a:ea typeface="+mn-ea"/>
                <a:cs typeface="+mn-cs"/>
                <a:sym typeface="Helvetica"/>
              </a:defRPr>
            </a:lvl1pPr>
          </a:lstStyle>
          <a:p>
            <a:r>
              <a:t>LAN</a:t>
            </a:r>
          </a:p>
        </p:txBody>
      </p:sp>
      <p:pic>
        <p:nvPicPr>
          <p:cNvPr id="1280" name="Image" descr="Image"/>
          <p:cNvPicPr>
            <a:picLocks noChangeAspect="1"/>
          </p:cNvPicPr>
          <p:nvPr/>
        </p:nvPicPr>
        <p:blipFill>
          <a:blip r:embed="rId3">
            <a:extLst/>
          </a:blip>
          <a:stretch>
            <a:fillRect/>
          </a:stretch>
        </p:blipFill>
        <p:spPr>
          <a:xfrm>
            <a:off x="5290142" y="6911506"/>
            <a:ext cx="2207782" cy="1666876"/>
          </a:xfrm>
          <a:prstGeom prst="rect">
            <a:avLst/>
          </a:prstGeom>
          <a:ln w="12700">
            <a:miter lim="400000"/>
          </a:ln>
        </p:spPr>
      </p:pic>
      <p:pic>
        <p:nvPicPr>
          <p:cNvPr id="1281" name="Image" descr="Image"/>
          <p:cNvPicPr>
            <a:picLocks noChangeAspect="1"/>
          </p:cNvPicPr>
          <p:nvPr/>
        </p:nvPicPr>
        <p:blipFill>
          <a:blip r:embed="rId3">
            <a:extLst/>
          </a:blip>
          <a:stretch>
            <a:fillRect/>
          </a:stretch>
        </p:blipFill>
        <p:spPr>
          <a:xfrm>
            <a:off x="16537488" y="6911506"/>
            <a:ext cx="2207782" cy="1666876"/>
          </a:xfrm>
          <a:prstGeom prst="rect">
            <a:avLst/>
          </a:prstGeom>
          <a:ln w="12700">
            <a:miter lim="400000"/>
          </a:ln>
        </p:spPr>
      </p:pic>
      <p:grpSp>
        <p:nvGrpSpPr>
          <p:cNvPr id="1285" name="Group"/>
          <p:cNvGrpSpPr/>
          <p:nvPr/>
        </p:nvGrpSpPr>
        <p:grpSpPr>
          <a:xfrm>
            <a:off x="18007728" y="5991719"/>
            <a:ext cx="1095944" cy="536888"/>
            <a:chOff x="0" y="0"/>
            <a:chExt cx="1095942" cy="536886"/>
          </a:xfrm>
        </p:grpSpPr>
        <p:sp>
          <p:nvSpPr>
            <p:cNvPr id="1282"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83"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84"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 name="Budget latence"/>
          <p:cNvSpPr txBox="1">
            <a:spLocks noGrp="1"/>
          </p:cNvSpPr>
          <p:nvPr>
            <p:ph type="title"/>
          </p:nvPr>
        </p:nvSpPr>
        <p:spPr>
          <a:xfrm>
            <a:off x="2128027" y="44188"/>
            <a:ext cx="20127946" cy="2579983"/>
          </a:xfrm>
          <a:prstGeom prst="rect">
            <a:avLst/>
          </a:prstGeom>
        </p:spPr>
        <p:txBody>
          <a:bodyPr/>
          <a:lstStyle/>
          <a:p>
            <a:r>
              <a:t>Budget latence</a:t>
            </a:r>
          </a:p>
        </p:txBody>
      </p:sp>
      <p:grpSp>
        <p:nvGrpSpPr>
          <p:cNvPr id="1295" name="Group"/>
          <p:cNvGrpSpPr/>
          <p:nvPr/>
        </p:nvGrpSpPr>
        <p:grpSpPr>
          <a:xfrm>
            <a:off x="4519188" y="3056099"/>
            <a:ext cx="3830500" cy="6159873"/>
            <a:chOff x="0" y="0"/>
            <a:chExt cx="3830498" cy="6159872"/>
          </a:xfrm>
        </p:grpSpPr>
        <p:sp>
          <p:nvSpPr>
            <p:cNvPr id="1290" name="Rectangle"/>
            <p:cNvSpPr/>
            <p:nvPr/>
          </p:nvSpPr>
          <p:spPr>
            <a:xfrm>
              <a:off x="2478" y="2478852"/>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291" name="User space"/>
            <p:cNvSpPr txBox="1"/>
            <p:nvPr/>
          </p:nvSpPr>
          <p:spPr>
            <a:xfrm>
              <a:off x="244755" y="1782000"/>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292" name="Line"/>
            <p:cNvSpPr/>
            <p:nvPr/>
          </p:nvSpPr>
          <p:spPr>
            <a:xfrm flipV="1">
              <a:off x="1914010" y="3636251"/>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93" name="Rectangle"/>
            <p:cNvSpPr/>
            <p:nvPr/>
          </p:nvSpPr>
          <p:spPr>
            <a:xfrm>
              <a:off x="0" y="0"/>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294" name="Kernel  I/O"/>
            <p:cNvSpPr txBox="1"/>
            <p:nvPr/>
          </p:nvSpPr>
          <p:spPr>
            <a:xfrm>
              <a:off x="244755" y="289276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grpSp>
      <p:sp>
        <p:nvSpPr>
          <p:cNvPr id="1296"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297" name="Rectangle"/>
          <p:cNvSpPr/>
          <p:nvPr/>
        </p:nvSpPr>
        <p:spPr>
          <a:xfrm>
            <a:off x="15648440" y="5597014"/>
            <a:ext cx="3828021" cy="1193336"/>
          </a:xfrm>
          <a:prstGeom prst="rect">
            <a:avLst/>
          </a:prstGeom>
          <a:solidFill>
            <a:srgbClr val="C1007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298" name="User space"/>
          <p:cNvSpPr txBox="1"/>
          <p:nvPr/>
        </p:nvSpPr>
        <p:spPr>
          <a:xfrm>
            <a:off x="15890716" y="4900162"/>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299" name="Line"/>
          <p:cNvSpPr/>
          <p:nvPr/>
        </p:nvSpPr>
        <p:spPr>
          <a:xfrm flipV="1">
            <a:off x="17559972" y="6754414"/>
            <a:ext cx="1" cy="2461558"/>
          </a:xfrm>
          <a:prstGeom prst="line">
            <a:avLst/>
          </a:prstGeom>
          <a:ln w="25400">
            <a:solidFill>
              <a:srgbClr val="FFFFFF"/>
            </a:solidFill>
            <a:miter lim="400000"/>
          </a:ln>
        </p:spPr>
        <p:txBody>
          <a:bodyPr lIns="71437" tIns="71437" rIns="71437" bIns="71437" anchor="ctr"/>
          <a:lstStyle/>
          <a:p>
            <a:pPr>
              <a:defRPr sz="3600"/>
            </a:pPr>
            <a:endParaRPr/>
          </a:p>
        </p:txBody>
      </p:sp>
      <p:sp>
        <p:nvSpPr>
          <p:cNvPr id="1300" name="Rectangle"/>
          <p:cNvSpPr/>
          <p:nvPr/>
        </p:nvSpPr>
        <p:spPr>
          <a:xfrm>
            <a:off x="15645961" y="3118162"/>
            <a:ext cx="3828021" cy="3678538"/>
          </a:xfrm>
          <a:prstGeom prst="rect">
            <a:avLst/>
          </a:prstGeom>
          <a:ln w="76200">
            <a:solidFill>
              <a:srgbClr val="FFFFFF"/>
            </a:solidFill>
            <a:miter lim="400000"/>
          </a:ln>
        </p:spPr>
        <p:txBody>
          <a:bodyPr lIns="71437" tIns="71437" rIns="71437" bIns="71437" anchor="ctr"/>
          <a:lstStyle/>
          <a:p>
            <a:pPr>
              <a:defRPr sz="3600"/>
            </a:pPr>
            <a:endParaRPr/>
          </a:p>
        </p:txBody>
      </p:sp>
      <p:sp>
        <p:nvSpPr>
          <p:cNvPr id="1301" name="Kernel  I/O"/>
          <p:cNvSpPr txBox="1"/>
          <p:nvPr/>
        </p:nvSpPr>
        <p:spPr>
          <a:xfrm>
            <a:off x="15890716" y="6010925"/>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302" name="LAN"/>
          <p:cNvSpPr txBox="1"/>
          <p:nvPr/>
        </p:nvSpPr>
        <p:spPr>
          <a:xfrm>
            <a:off x="11544901" y="9234206"/>
            <a:ext cx="938598"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b="1">
                <a:solidFill>
                  <a:srgbClr val="A599AA"/>
                </a:solidFill>
                <a:latin typeface="+mn-lt"/>
                <a:ea typeface="+mn-ea"/>
                <a:cs typeface="+mn-cs"/>
                <a:sym typeface="Helvetica"/>
              </a:defRPr>
            </a:lvl1pPr>
          </a:lstStyle>
          <a:p>
            <a:r>
              <a:t>LAN</a:t>
            </a:r>
          </a:p>
        </p:txBody>
      </p:sp>
      <p:pic>
        <p:nvPicPr>
          <p:cNvPr id="1303" name="Image" descr="Image"/>
          <p:cNvPicPr>
            <a:picLocks noChangeAspect="1"/>
          </p:cNvPicPr>
          <p:nvPr/>
        </p:nvPicPr>
        <p:blipFill>
          <a:blip r:embed="rId3">
            <a:extLst/>
          </a:blip>
          <a:stretch>
            <a:fillRect/>
          </a:stretch>
        </p:blipFill>
        <p:spPr>
          <a:xfrm>
            <a:off x="5290142" y="6911506"/>
            <a:ext cx="2207782" cy="1666876"/>
          </a:xfrm>
          <a:prstGeom prst="rect">
            <a:avLst/>
          </a:prstGeom>
          <a:ln w="12700">
            <a:miter lim="400000"/>
          </a:ln>
        </p:spPr>
      </p:pic>
      <p:pic>
        <p:nvPicPr>
          <p:cNvPr id="1304" name="Image" descr="Image"/>
          <p:cNvPicPr>
            <a:picLocks noChangeAspect="1"/>
          </p:cNvPicPr>
          <p:nvPr/>
        </p:nvPicPr>
        <p:blipFill>
          <a:blip r:embed="rId3">
            <a:extLst/>
          </a:blip>
          <a:stretch>
            <a:fillRect/>
          </a:stretch>
        </p:blipFill>
        <p:spPr>
          <a:xfrm>
            <a:off x="16537488" y="6911506"/>
            <a:ext cx="2207782" cy="1666876"/>
          </a:xfrm>
          <a:prstGeom prst="rect">
            <a:avLst/>
          </a:prstGeom>
          <a:ln w="12700">
            <a:miter lim="400000"/>
          </a:ln>
        </p:spPr>
      </p:pic>
      <p:grpSp>
        <p:nvGrpSpPr>
          <p:cNvPr id="1308" name="Group"/>
          <p:cNvGrpSpPr/>
          <p:nvPr/>
        </p:nvGrpSpPr>
        <p:grpSpPr>
          <a:xfrm>
            <a:off x="18033531" y="4023246"/>
            <a:ext cx="1095944" cy="536888"/>
            <a:chOff x="0" y="0"/>
            <a:chExt cx="1095942" cy="536886"/>
          </a:xfrm>
        </p:grpSpPr>
        <p:sp>
          <p:nvSpPr>
            <p:cNvPr id="1305"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306"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307"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Budget latence"/>
          <p:cNvSpPr txBox="1">
            <a:spLocks noGrp="1"/>
          </p:cNvSpPr>
          <p:nvPr>
            <p:ph type="title"/>
          </p:nvPr>
        </p:nvSpPr>
        <p:spPr>
          <a:xfrm>
            <a:off x="2128027" y="44188"/>
            <a:ext cx="20127946" cy="2579983"/>
          </a:xfrm>
          <a:prstGeom prst="rect">
            <a:avLst/>
          </a:prstGeom>
        </p:spPr>
        <p:txBody>
          <a:bodyPr/>
          <a:lstStyle/>
          <a:p>
            <a:r>
              <a:t>Budget latence</a:t>
            </a:r>
          </a:p>
        </p:txBody>
      </p:sp>
      <p:sp>
        <p:nvSpPr>
          <p:cNvPr id="1313" name="Le passage par le kernel est une grosse…"/>
          <p:cNvSpPr txBox="1"/>
          <p:nvPr/>
        </p:nvSpPr>
        <p:spPr>
          <a:xfrm>
            <a:off x="6148082" y="10587561"/>
            <a:ext cx="12543657"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solidFill>
                  <a:srgbClr val="E8A432"/>
                </a:solidFill>
                <a:latin typeface="+mn-lt"/>
                <a:ea typeface="+mn-ea"/>
                <a:cs typeface="+mn-cs"/>
                <a:sym typeface="Helvetica"/>
              </a:defRPr>
            </a:pPr>
            <a:r>
              <a:t>Le passage </a:t>
            </a:r>
            <a:r>
              <a:rPr>
                <a:solidFill>
                  <a:srgbClr val="C2417B"/>
                </a:solidFill>
              </a:rPr>
              <a:t>par le kernel</a:t>
            </a:r>
            <a:r>
              <a:t> est une grosse </a:t>
            </a:r>
          </a:p>
          <a:p>
            <a:pPr>
              <a:defRPr b="1">
                <a:solidFill>
                  <a:srgbClr val="E8A432"/>
                </a:solidFill>
                <a:latin typeface="+mn-lt"/>
                <a:ea typeface="+mn-ea"/>
                <a:cs typeface="+mn-cs"/>
                <a:sym typeface="Helvetica"/>
              </a:defRPr>
            </a:pPr>
            <a:r>
              <a:t>partie du budget latence sur le LAN</a:t>
            </a:r>
          </a:p>
        </p:txBody>
      </p:sp>
      <p:grpSp>
        <p:nvGrpSpPr>
          <p:cNvPr id="1341" name="Group"/>
          <p:cNvGrpSpPr/>
          <p:nvPr/>
        </p:nvGrpSpPr>
        <p:grpSpPr>
          <a:xfrm>
            <a:off x="3561978" y="3056099"/>
            <a:ext cx="17715866" cy="6778183"/>
            <a:chOff x="0" y="0"/>
            <a:chExt cx="17715865" cy="6778181"/>
          </a:xfrm>
        </p:grpSpPr>
        <p:sp>
          <p:nvSpPr>
            <p:cNvPr id="1314" name="40%"/>
            <p:cNvSpPr txBox="1"/>
            <p:nvPr/>
          </p:nvSpPr>
          <p:spPr>
            <a:xfrm>
              <a:off x="5226146" y="2779898"/>
              <a:ext cx="918135"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000" b="1">
                  <a:solidFill>
                    <a:srgbClr val="C11E53"/>
                  </a:solidFill>
                  <a:latin typeface="+mn-lt"/>
                  <a:ea typeface="+mn-ea"/>
                  <a:cs typeface="+mn-cs"/>
                  <a:sym typeface="Helvetica"/>
                </a:defRPr>
              </a:lvl1pPr>
            </a:lstStyle>
            <a:p>
              <a:r>
                <a:t>40%</a:t>
              </a:r>
            </a:p>
          </p:txBody>
        </p:sp>
        <p:sp>
          <p:nvSpPr>
            <p:cNvPr id="1315" name="40%"/>
            <p:cNvSpPr txBox="1"/>
            <p:nvPr/>
          </p:nvSpPr>
          <p:spPr>
            <a:xfrm>
              <a:off x="10610946" y="2779898"/>
              <a:ext cx="918134"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000" b="1">
                  <a:solidFill>
                    <a:srgbClr val="C11E53"/>
                  </a:solidFill>
                  <a:latin typeface="+mn-lt"/>
                  <a:ea typeface="+mn-ea"/>
                  <a:cs typeface="+mn-cs"/>
                  <a:sym typeface="Helvetica"/>
                </a:defRPr>
              </a:lvl1pPr>
            </a:lstStyle>
            <a:p>
              <a:r>
                <a:t>40%</a:t>
              </a:r>
            </a:p>
          </p:txBody>
        </p:sp>
        <p:sp>
          <p:nvSpPr>
            <p:cNvPr id="1316" name="6%"/>
            <p:cNvSpPr txBox="1"/>
            <p:nvPr/>
          </p:nvSpPr>
          <p:spPr>
            <a:xfrm>
              <a:off x="4258781" y="92182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2300" b="1">
                  <a:solidFill>
                    <a:srgbClr val="A599AA"/>
                  </a:solidFill>
                  <a:latin typeface="+mn-lt"/>
                  <a:ea typeface="+mn-ea"/>
                  <a:cs typeface="+mn-cs"/>
                  <a:sym typeface="Helvetica"/>
                </a:defRPr>
              </a:lvl1pPr>
            </a:lstStyle>
            <a:p>
              <a:r>
                <a:t>6%</a:t>
              </a:r>
            </a:p>
          </p:txBody>
        </p:sp>
        <p:sp>
          <p:nvSpPr>
            <p:cNvPr id="1317" name="Serialization: 2%…"/>
            <p:cNvSpPr txBox="1"/>
            <p:nvPr/>
          </p:nvSpPr>
          <p:spPr>
            <a:xfrm>
              <a:off x="6973992" y="4883828"/>
              <a:ext cx="2963472" cy="854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2300" b="1">
                  <a:solidFill>
                    <a:srgbClr val="A599AA"/>
                  </a:solidFill>
                  <a:latin typeface="+mn-lt"/>
                  <a:ea typeface="+mn-ea"/>
                  <a:cs typeface="+mn-cs"/>
                  <a:sym typeface="Helvetica"/>
                </a:defRPr>
              </a:pPr>
              <a:r>
                <a:t>Serialization: 2%</a:t>
              </a:r>
            </a:p>
            <a:p>
              <a:pPr>
                <a:defRPr sz="2300" b="1">
                  <a:solidFill>
                    <a:srgbClr val="A599AA"/>
                  </a:solidFill>
                  <a:latin typeface="+mn-lt"/>
                  <a:ea typeface="+mn-ea"/>
                  <a:cs typeface="+mn-cs"/>
                  <a:sym typeface="Helvetica"/>
                </a:defRPr>
              </a:pPr>
              <a:r>
                <a:t>Ethernet Switch: 4%</a:t>
              </a:r>
            </a:p>
          </p:txBody>
        </p:sp>
        <p:sp>
          <p:nvSpPr>
            <p:cNvPr id="1318" name="6%"/>
            <p:cNvSpPr txBox="1"/>
            <p:nvPr/>
          </p:nvSpPr>
          <p:spPr>
            <a:xfrm>
              <a:off x="9643581" y="92182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2300" b="1">
                  <a:solidFill>
                    <a:srgbClr val="A599AA"/>
                  </a:solidFill>
                  <a:latin typeface="+mn-lt"/>
                  <a:ea typeface="+mn-ea"/>
                  <a:cs typeface="+mn-cs"/>
                  <a:sym typeface="Helvetica"/>
                </a:defRPr>
              </a:lvl1pPr>
            </a:lstStyle>
            <a:p>
              <a:r>
                <a:t>6%</a:t>
              </a:r>
            </a:p>
          </p:txBody>
        </p:sp>
        <p:grpSp>
          <p:nvGrpSpPr>
            <p:cNvPr id="1324" name="Group"/>
            <p:cNvGrpSpPr/>
            <p:nvPr/>
          </p:nvGrpSpPr>
          <p:grpSpPr>
            <a:xfrm>
              <a:off x="957210" y="0"/>
              <a:ext cx="3830500" cy="6159873"/>
              <a:chOff x="0" y="0"/>
              <a:chExt cx="3830498" cy="6159872"/>
            </a:xfrm>
          </p:grpSpPr>
          <p:sp>
            <p:nvSpPr>
              <p:cNvPr id="1319" name="Rectangle"/>
              <p:cNvSpPr/>
              <p:nvPr/>
            </p:nvSpPr>
            <p:spPr>
              <a:xfrm>
                <a:off x="2478" y="2478852"/>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320" name="User space"/>
              <p:cNvSpPr txBox="1"/>
              <p:nvPr/>
            </p:nvSpPr>
            <p:spPr>
              <a:xfrm>
                <a:off x="244755" y="1782000"/>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321" name="Line"/>
              <p:cNvSpPr/>
              <p:nvPr/>
            </p:nvSpPr>
            <p:spPr>
              <a:xfrm flipV="1">
                <a:off x="1914010" y="3636251"/>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322" name="Rectangle"/>
              <p:cNvSpPr/>
              <p:nvPr/>
            </p:nvSpPr>
            <p:spPr>
              <a:xfrm>
                <a:off x="0" y="0"/>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323" name="Kernel  I/O"/>
              <p:cNvSpPr txBox="1"/>
              <p:nvPr/>
            </p:nvSpPr>
            <p:spPr>
              <a:xfrm>
                <a:off x="244755" y="289276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grpSp>
        <p:sp>
          <p:nvSpPr>
            <p:cNvPr id="1325" name="Line"/>
            <p:cNvSpPr/>
            <p:nvPr/>
          </p:nvSpPr>
          <p:spPr>
            <a:xfrm>
              <a:off x="0" y="6152049"/>
              <a:ext cx="17715867" cy="1"/>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nvGrpSpPr>
            <p:cNvPr id="1329" name="Group"/>
            <p:cNvGrpSpPr/>
            <p:nvPr/>
          </p:nvGrpSpPr>
          <p:grpSpPr>
            <a:xfrm>
              <a:off x="6287518" y="2716398"/>
              <a:ext cx="1405176" cy="727076"/>
              <a:chOff x="0" y="6350"/>
              <a:chExt cx="1405174" cy="727075"/>
            </a:xfrm>
          </p:grpSpPr>
          <p:sp>
            <p:nvSpPr>
              <p:cNvPr id="1326" name="$"/>
              <p:cNvSpPr txBox="1"/>
              <p:nvPr/>
            </p:nvSpPr>
            <p:spPr>
              <a:xfrm>
                <a:off x="0" y="6350"/>
                <a:ext cx="571897" cy="727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800" b="1">
                    <a:solidFill>
                      <a:srgbClr val="E8A432"/>
                    </a:solidFill>
                    <a:latin typeface="+mn-lt"/>
                    <a:ea typeface="+mn-ea"/>
                    <a:cs typeface="+mn-cs"/>
                    <a:sym typeface="Helvetica"/>
                  </a:defRPr>
                </a:lvl1pPr>
              </a:lstStyle>
              <a:p>
                <a:r>
                  <a:t>$</a:t>
                </a:r>
              </a:p>
            </p:txBody>
          </p:sp>
          <p:sp>
            <p:nvSpPr>
              <p:cNvPr id="1327" name="$"/>
              <p:cNvSpPr txBox="1"/>
              <p:nvPr/>
            </p:nvSpPr>
            <p:spPr>
              <a:xfrm>
                <a:off x="401394" y="6350"/>
                <a:ext cx="571898" cy="727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800" b="1">
                    <a:solidFill>
                      <a:srgbClr val="E8A432"/>
                    </a:solidFill>
                    <a:latin typeface="+mn-lt"/>
                    <a:ea typeface="+mn-ea"/>
                    <a:cs typeface="+mn-cs"/>
                    <a:sym typeface="Helvetica"/>
                  </a:defRPr>
                </a:lvl1pPr>
              </a:lstStyle>
              <a:p>
                <a:r>
                  <a:t>$</a:t>
                </a:r>
              </a:p>
            </p:txBody>
          </p:sp>
          <p:sp>
            <p:nvSpPr>
              <p:cNvPr id="1328" name="$"/>
              <p:cNvSpPr txBox="1"/>
              <p:nvPr/>
            </p:nvSpPr>
            <p:spPr>
              <a:xfrm>
                <a:off x="833277" y="6350"/>
                <a:ext cx="571898" cy="727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800" b="1">
                    <a:solidFill>
                      <a:srgbClr val="E8A432"/>
                    </a:solidFill>
                    <a:latin typeface="+mn-lt"/>
                    <a:ea typeface="+mn-ea"/>
                    <a:cs typeface="+mn-cs"/>
                    <a:sym typeface="Helvetica"/>
                  </a:defRPr>
                </a:lvl1pPr>
              </a:lstStyle>
              <a:p>
                <a:r>
                  <a:t>$</a:t>
                </a:r>
              </a:p>
            </p:txBody>
          </p:sp>
        </p:grpSp>
        <p:sp>
          <p:nvSpPr>
            <p:cNvPr id="1330" name="Rectangle"/>
            <p:cNvSpPr/>
            <p:nvPr/>
          </p:nvSpPr>
          <p:spPr>
            <a:xfrm>
              <a:off x="12086462" y="2540915"/>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331" name="User space"/>
            <p:cNvSpPr txBox="1"/>
            <p:nvPr/>
          </p:nvSpPr>
          <p:spPr>
            <a:xfrm>
              <a:off x="12328738" y="1844063"/>
              <a:ext cx="2852865"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332" name="Line"/>
            <p:cNvSpPr/>
            <p:nvPr/>
          </p:nvSpPr>
          <p:spPr>
            <a:xfrm flipV="1">
              <a:off x="13997994" y="3698315"/>
              <a:ext cx="1" cy="2461558"/>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333" name="Rectangle"/>
            <p:cNvSpPr/>
            <p:nvPr/>
          </p:nvSpPr>
          <p:spPr>
            <a:xfrm>
              <a:off x="12083983" y="62063"/>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334" name="Kernel  I/O"/>
            <p:cNvSpPr txBox="1"/>
            <p:nvPr/>
          </p:nvSpPr>
          <p:spPr>
            <a:xfrm>
              <a:off x="12328738" y="2954826"/>
              <a:ext cx="2852865"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sp>
          <p:nvSpPr>
            <p:cNvPr id="1335" name="$"/>
            <p:cNvSpPr txBox="1"/>
            <p:nvPr/>
          </p:nvSpPr>
          <p:spPr>
            <a:xfrm>
              <a:off x="8991672" y="2716398"/>
              <a:ext cx="571898" cy="727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800" b="1">
                  <a:solidFill>
                    <a:srgbClr val="E8A432"/>
                  </a:solidFill>
                  <a:latin typeface="+mn-lt"/>
                  <a:ea typeface="+mn-ea"/>
                  <a:cs typeface="+mn-cs"/>
                  <a:sym typeface="Helvetica"/>
                </a:defRPr>
              </a:lvl1pPr>
            </a:lstStyle>
            <a:p>
              <a:r>
                <a:t>$</a:t>
              </a:r>
            </a:p>
          </p:txBody>
        </p:sp>
        <p:sp>
          <p:nvSpPr>
            <p:cNvPr id="1336" name="$"/>
            <p:cNvSpPr txBox="1"/>
            <p:nvPr/>
          </p:nvSpPr>
          <p:spPr>
            <a:xfrm>
              <a:off x="9393067" y="2716398"/>
              <a:ext cx="571898" cy="727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800" b="1">
                  <a:solidFill>
                    <a:srgbClr val="E8A432"/>
                  </a:solidFill>
                  <a:latin typeface="+mn-lt"/>
                  <a:ea typeface="+mn-ea"/>
                  <a:cs typeface="+mn-cs"/>
                  <a:sym typeface="Helvetica"/>
                </a:defRPr>
              </a:lvl1pPr>
            </a:lstStyle>
            <a:p>
              <a:r>
                <a:t>$</a:t>
              </a:r>
            </a:p>
          </p:txBody>
        </p:sp>
        <p:sp>
          <p:nvSpPr>
            <p:cNvPr id="1337" name="$"/>
            <p:cNvSpPr txBox="1"/>
            <p:nvPr/>
          </p:nvSpPr>
          <p:spPr>
            <a:xfrm>
              <a:off x="9824950" y="2716398"/>
              <a:ext cx="571898" cy="727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800" b="1">
                  <a:solidFill>
                    <a:srgbClr val="E8A432"/>
                  </a:solidFill>
                  <a:latin typeface="+mn-lt"/>
                  <a:ea typeface="+mn-ea"/>
                  <a:cs typeface="+mn-cs"/>
                  <a:sym typeface="Helvetica"/>
                </a:defRPr>
              </a:lvl1pPr>
            </a:lstStyle>
            <a:p>
              <a:r>
                <a:t>$</a:t>
              </a:r>
            </a:p>
          </p:txBody>
        </p:sp>
        <p:sp>
          <p:nvSpPr>
            <p:cNvPr id="1338" name="LAN"/>
            <p:cNvSpPr txBox="1"/>
            <p:nvPr/>
          </p:nvSpPr>
          <p:spPr>
            <a:xfrm>
              <a:off x="7982923" y="6178107"/>
              <a:ext cx="938598"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000" b="1">
                  <a:solidFill>
                    <a:srgbClr val="A599AA"/>
                  </a:solidFill>
                  <a:latin typeface="+mn-lt"/>
                  <a:ea typeface="+mn-ea"/>
                  <a:cs typeface="+mn-cs"/>
                  <a:sym typeface="Helvetica"/>
                </a:defRPr>
              </a:lvl1pPr>
            </a:lstStyle>
            <a:p>
              <a:r>
                <a:t>LAN</a:t>
              </a:r>
            </a:p>
          </p:txBody>
        </p:sp>
        <p:pic>
          <p:nvPicPr>
            <p:cNvPr id="1339" name="Image" descr="Image"/>
            <p:cNvPicPr>
              <a:picLocks noChangeAspect="1"/>
            </p:cNvPicPr>
            <p:nvPr/>
          </p:nvPicPr>
          <p:blipFill>
            <a:blip r:embed="rId3">
              <a:extLst/>
            </a:blip>
            <a:stretch>
              <a:fillRect/>
            </a:stretch>
          </p:blipFill>
          <p:spPr>
            <a:xfrm>
              <a:off x="1728164" y="3855407"/>
              <a:ext cx="2207782" cy="1666876"/>
            </a:xfrm>
            <a:prstGeom prst="rect">
              <a:avLst/>
            </a:prstGeom>
            <a:ln w="12700" cap="flat">
              <a:noFill/>
              <a:miter lim="400000"/>
            </a:ln>
            <a:effectLst/>
          </p:spPr>
        </p:pic>
        <p:pic>
          <p:nvPicPr>
            <p:cNvPr id="1340" name="Image" descr="Image"/>
            <p:cNvPicPr>
              <a:picLocks noChangeAspect="1"/>
            </p:cNvPicPr>
            <p:nvPr/>
          </p:nvPicPr>
          <p:blipFill>
            <a:blip r:embed="rId3">
              <a:extLst/>
            </a:blip>
            <a:stretch>
              <a:fillRect/>
            </a:stretch>
          </p:blipFill>
          <p:spPr>
            <a:xfrm>
              <a:off x="12975510" y="3855407"/>
              <a:ext cx="2207783" cy="1666876"/>
            </a:xfrm>
            <a:prstGeom prst="rect">
              <a:avLst/>
            </a:prstGeom>
            <a:ln w="12700" cap="flat">
              <a:noFill/>
              <a:miter lim="400000"/>
            </a:ln>
            <a:effectLst/>
          </p:spPr>
        </p:pic>
      </p:gr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Smart batching"/>
          <p:cNvSpPr txBox="1">
            <a:spLocks noGrp="1"/>
          </p:cNvSpPr>
          <p:nvPr>
            <p:ph type="title"/>
          </p:nvPr>
        </p:nvSpPr>
        <p:spPr>
          <a:xfrm>
            <a:off x="2128027" y="44188"/>
            <a:ext cx="20127946" cy="2579983"/>
          </a:xfrm>
          <a:prstGeom prst="rect">
            <a:avLst/>
          </a:prstGeom>
        </p:spPr>
        <p:txBody>
          <a:bodyPr/>
          <a:lstStyle/>
          <a:p>
            <a:r>
              <a:t>Smart batching</a:t>
            </a:r>
          </a:p>
        </p:txBody>
      </p:sp>
      <p:sp>
        <p:nvSpPr>
          <p:cNvPr id="1346" name="« … when batching is done correctly, not only does it increase throughput, it can also reduce average latency and keep it consistent. »…"/>
          <p:cNvSpPr txBox="1">
            <a:spLocks noGrp="1"/>
          </p:cNvSpPr>
          <p:nvPr>
            <p:ph type="body" sz="half" idx="1"/>
          </p:nvPr>
        </p:nvSpPr>
        <p:spPr>
          <a:xfrm>
            <a:off x="3286511" y="3656370"/>
            <a:ext cx="17810979" cy="6403260"/>
          </a:xfrm>
          <a:prstGeom prst="rect">
            <a:avLst/>
          </a:prstGeom>
        </p:spPr>
        <p:txBody>
          <a:bodyPr>
            <a:normAutofit lnSpcReduction="10000"/>
          </a:bodyPr>
          <a:lstStyle/>
          <a:p>
            <a:pPr algn="ctr" defTabSz="788669">
              <a:spcBef>
                <a:spcPts val="5600"/>
              </a:spcBef>
              <a:defRPr sz="7679">
                <a:solidFill>
                  <a:srgbClr val="A599AA"/>
                </a:solidFill>
              </a:defRPr>
            </a:pPr>
            <a:r>
              <a:t>« … when batching is done correctly, not only does it increase throughput, it can also reduce average latency and keep it consistent. »</a:t>
            </a:r>
          </a:p>
          <a:p>
            <a:pPr algn="ctr" defTabSz="788669">
              <a:spcBef>
                <a:spcPts val="5600"/>
              </a:spcBef>
              <a:defRPr sz="5760"/>
            </a:pPr>
            <a:r>
              <a:t>Martin THOMPSON</a:t>
            </a:r>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Smart batching"/>
          <p:cNvSpPr txBox="1">
            <a:spLocks noGrp="1"/>
          </p:cNvSpPr>
          <p:nvPr>
            <p:ph type="title"/>
          </p:nvPr>
        </p:nvSpPr>
        <p:spPr>
          <a:xfrm>
            <a:off x="2128027" y="44188"/>
            <a:ext cx="20127946" cy="2579983"/>
          </a:xfrm>
          <a:prstGeom prst="rect">
            <a:avLst/>
          </a:prstGeom>
        </p:spPr>
        <p:txBody>
          <a:bodyPr/>
          <a:lstStyle/>
          <a:p>
            <a:r>
              <a:t>Smart batching</a:t>
            </a:r>
          </a:p>
        </p:txBody>
      </p:sp>
      <p:sp>
        <p:nvSpPr>
          <p:cNvPr id="1349" name="source: Martin THOMPSON…"/>
          <p:cNvSpPr txBox="1"/>
          <p:nvPr/>
        </p:nvSpPr>
        <p:spPr>
          <a:xfrm>
            <a:off x="17307335" y="11593544"/>
            <a:ext cx="6161521" cy="854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2300" b="1">
                <a:latin typeface="+mn-lt"/>
                <a:ea typeface="+mn-ea"/>
                <a:cs typeface="+mn-cs"/>
                <a:sym typeface="Helvetica"/>
              </a:defRPr>
            </a:pPr>
            <a:r>
              <a:t>source: Martin THOMPSON</a:t>
            </a:r>
          </a:p>
          <a:p>
            <a:pPr>
              <a:defRPr sz="2300" b="1">
                <a:latin typeface="+mn-lt"/>
                <a:ea typeface="+mn-ea"/>
                <a:cs typeface="+mn-cs"/>
                <a:sym typeface="Helvetica"/>
              </a:defRPr>
            </a:pPr>
            <a:r>
              <a:t>(Mechanical Sympathy blog)</a:t>
            </a:r>
          </a:p>
        </p:txBody>
      </p:sp>
      <p:pic>
        <p:nvPicPr>
          <p:cNvPr id="1350" name="Image" descr="Image"/>
          <p:cNvPicPr>
            <a:picLocks noChangeAspect="1"/>
          </p:cNvPicPr>
          <p:nvPr/>
        </p:nvPicPr>
        <p:blipFill>
          <a:blip r:embed="rId3">
            <a:extLst/>
          </a:blip>
          <a:stretch>
            <a:fillRect/>
          </a:stretch>
        </p:blipFill>
        <p:spPr>
          <a:xfrm>
            <a:off x="6904740" y="2783612"/>
            <a:ext cx="10574520" cy="992266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mart batching"/>
          <p:cNvSpPr txBox="1">
            <a:spLocks noGrp="1"/>
          </p:cNvSpPr>
          <p:nvPr>
            <p:ph type="title"/>
          </p:nvPr>
        </p:nvSpPr>
        <p:spPr>
          <a:xfrm>
            <a:off x="2128027" y="44188"/>
            <a:ext cx="20127946" cy="2579983"/>
          </a:xfrm>
          <a:prstGeom prst="rect">
            <a:avLst/>
          </a:prstGeom>
        </p:spPr>
        <p:txBody>
          <a:bodyPr/>
          <a:lstStyle/>
          <a:p>
            <a:r>
              <a:t>Smart batching</a:t>
            </a:r>
          </a:p>
        </p:txBody>
      </p:sp>
      <p:sp>
        <p:nvSpPr>
          <p:cNvPr id="1355" name="Si chaque passage coûte cher en latence, on a intérêt à partager le prix du péage à plusieurs"/>
          <p:cNvSpPr txBox="1">
            <a:spLocks noGrp="1"/>
          </p:cNvSpPr>
          <p:nvPr>
            <p:ph type="body" idx="1"/>
          </p:nvPr>
        </p:nvSpPr>
        <p:spPr>
          <a:xfrm>
            <a:off x="2795080" y="3385581"/>
            <a:ext cx="17810979" cy="8583294"/>
          </a:xfrm>
          <a:prstGeom prst="rect">
            <a:avLst/>
          </a:prstGeom>
        </p:spPr>
        <p:txBody>
          <a:bodyPr anchor="ctr"/>
          <a:lstStyle>
            <a:lvl1pPr algn="ctr">
              <a:defRPr sz="8000"/>
            </a:lvl1pPr>
          </a:lstStyle>
          <a:p>
            <a:r>
              <a:t>Si chaque passage coûte cher en latence, on a intérêt à partager le prix du péage à plusieurs</a:t>
            </a:r>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Ou alors…"/>
          <p:cNvSpPr txBox="1">
            <a:spLocks noGrp="1"/>
          </p:cNvSpPr>
          <p:nvPr>
            <p:ph type="title"/>
          </p:nvPr>
        </p:nvSpPr>
        <p:spPr>
          <a:xfrm>
            <a:off x="2128027" y="44188"/>
            <a:ext cx="20127946" cy="2579983"/>
          </a:xfrm>
          <a:prstGeom prst="rect">
            <a:avLst/>
          </a:prstGeom>
        </p:spPr>
        <p:txBody>
          <a:bodyPr/>
          <a:lstStyle/>
          <a:p>
            <a:r>
              <a:t>Ou alors…</a:t>
            </a:r>
          </a:p>
        </p:txBody>
      </p:sp>
      <p:sp>
        <p:nvSpPr>
          <p:cNvPr id="1358" name="on peut aussi gruger ;-)"/>
          <p:cNvSpPr txBox="1">
            <a:spLocks noGrp="1"/>
          </p:cNvSpPr>
          <p:nvPr>
            <p:ph type="body" idx="1"/>
          </p:nvPr>
        </p:nvSpPr>
        <p:spPr>
          <a:xfrm>
            <a:off x="2795080" y="3385581"/>
            <a:ext cx="17810979" cy="8583294"/>
          </a:xfrm>
          <a:prstGeom prst="rect">
            <a:avLst/>
          </a:prstGeom>
        </p:spPr>
        <p:txBody>
          <a:bodyPr anchor="ctr"/>
          <a:lstStyle>
            <a:lvl1pPr algn="ctr">
              <a:defRPr sz="8000"/>
            </a:lvl1pPr>
          </a:lstStyle>
          <a:p>
            <a:r>
              <a:t>on peut aussi gruger ;-)</a:t>
            </a:r>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Kernel bypass"/>
          <p:cNvSpPr txBox="1">
            <a:spLocks noGrp="1"/>
          </p:cNvSpPr>
          <p:nvPr>
            <p:ph type="title"/>
          </p:nvPr>
        </p:nvSpPr>
        <p:spPr>
          <a:xfrm>
            <a:off x="2128027" y="44188"/>
            <a:ext cx="20127946" cy="2579983"/>
          </a:xfrm>
          <a:prstGeom prst="rect">
            <a:avLst/>
          </a:prstGeom>
        </p:spPr>
        <p:txBody>
          <a:bodyPr/>
          <a:lstStyle/>
          <a:p>
            <a:r>
              <a:t>Kernel bypass</a:t>
            </a:r>
          </a:p>
        </p:txBody>
      </p:sp>
      <p:sp>
        <p:nvSpPr>
          <p:cNvPr id="1361" name="Comme le passage par le kernel coute cher…"/>
          <p:cNvSpPr txBox="1"/>
          <p:nvPr/>
        </p:nvSpPr>
        <p:spPr>
          <a:xfrm>
            <a:off x="5495409" y="10968561"/>
            <a:ext cx="1384900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Comme le passage par le kernel coute cher…</a:t>
            </a:r>
          </a:p>
        </p:txBody>
      </p:sp>
      <p:sp>
        <p:nvSpPr>
          <p:cNvPr id="1362" name="Serialization: 2%…"/>
          <p:cNvSpPr txBox="1"/>
          <p:nvPr/>
        </p:nvSpPr>
        <p:spPr>
          <a:xfrm>
            <a:off x="10535970" y="7939927"/>
            <a:ext cx="2963472"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300" b="1">
                <a:solidFill>
                  <a:srgbClr val="A599AA"/>
                </a:solidFill>
                <a:latin typeface="+mn-lt"/>
                <a:ea typeface="+mn-ea"/>
                <a:cs typeface="+mn-cs"/>
                <a:sym typeface="Helvetica"/>
              </a:defRPr>
            </a:pPr>
            <a:r>
              <a:t>Serialization: 2%</a:t>
            </a:r>
          </a:p>
          <a:p>
            <a:pPr>
              <a:defRPr sz="2300" b="1">
                <a:solidFill>
                  <a:srgbClr val="A599AA"/>
                </a:solidFill>
                <a:latin typeface="+mn-lt"/>
                <a:ea typeface="+mn-ea"/>
                <a:cs typeface="+mn-cs"/>
                <a:sym typeface="Helvetica"/>
              </a:defRPr>
            </a:pPr>
            <a:r>
              <a:t>Ethernet Switch: 4%</a:t>
            </a:r>
          </a:p>
        </p:txBody>
      </p:sp>
      <p:grpSp>
        <p:nvGrpSpPr>
          <p:cNvPr id="1368" name="Group"/>
          <p:cNvGrpSpPr/>
          <p:nvPr/>
        </p:nvGrpSpPr>
        <p:grpSpPr>
          <a:xfrm>
            <a:off x="4519188" y="3056099"/>
            <a:ext cx="3830500" cy="6159873"/>
            <a:chOff x="0" y="0"/>
            <a:chExt cx="3830498" cy="6159872"/>
          </a:xfrm>
        </p:grpSpPr>
        <p:sp>
          <p:nvSpPr>
            <p:cNvPr id="1363" name="Rectangle"/>
            <p:cNvSpPr/>
            <p:nvPr/>
          </p:nvSpPr>
          <p:spPr>
            <a:xfrm>
              <a:off x="2478" y="2478852"/>
              <a:ext cx="3828021" cy="1193335"/>
            </a:xfrm>
            <a:prstGeom prst="rect">
              <a:avLst/>
            </a:prstGeom>
            <a:solidFill>
              <a:srgbClr val="C1007B"/>
            </a:solidFill>
            <a:ln w="63500" cap="flat">
              <a:solidFill>
                <a:srgbClr val="FFFFFF"/>
              </a:solidFill>
              <a:custDash>
                <a:ds d="600000" sp="600000"/>
              </a:custDash>
              <a:miter lim="400000"/>
            </a:ln>
            <a:effectLst/>
          </p:spPr>
          <p:txBody>
            <a:bodyPr wrap="square" lIns="71437" tIns="71437" rIns="71437" bIns="71437" numCol="1" anchor="ctr">
              <a:noAutofit/>
            </a:bodyPr>
            <a:lstStyle/>
            <a:p>
              <a:pPr>
                <a:defRPr sz="3600"/>
              </a:pPr>
              <a:endParaRPr/>
            </a:p>
          </p:txBody>
        </p:sp>
        <p:sp>
          <p:nvSpPr>
            <p:cNvPr id="1364" name="User space"/>
            <p:cNvSpPr txBox="1"/>
            <p:nvPr/>
          </p:nvSpPr>
          <p:spPr>
            <a:xfrm>
              <a:off x="244755" y="1782000"/>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User space</a:t>
              </a:r>
            </a:p>
          </p:txBody>
        </p:sp>
        <p:sp>
          <p:nvSpPr>
            <p:cNvPr id="1365" name="Line"/>
            <p:cNvSpPr/>
            <p:nvPr/>
          </p:nvSpPr>
          <p:spPr>
            <a:xfrm flipV="1">
              <a:off x="1914010" y="3636251"/>
              <a:ext cx="1" cy="252362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366" name="Rectangle"/>
            <p:cNvSpPr/>
            <p:nvPr/>
          </p:nvSpPr>
          <p:spPr>
            <a:xfrm>
              <a:off x="0" y="0"/>
              <a:ext cx="3828021" cy="3678537"/>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367" name="Kernel  I/O"/>
            <p:cNvSpPr txBox="1"/>
            <p:nvPr/>
          </p:nvSpPr>
          <p:spPr>
            <a:xfrm>
              <a:off x="244755" y="2892762"/>
              <a:ext cx="285286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300" b="1">
                  <a:latin typeface="+mn-lt"/>
                  <a:ea typeface="+mn-ea"/>
                  <a:cs typeface="+mn-cs"/>
                  <a:sym typeface="Helvetica"/>
                </a:defRPr>
              </a:lvl1pPr>
            </a:lstStyle>
            <a:p>
              <a:r>
                <a:t>Kernel  I/O</a:t>
              </a:r>
            </a:p>
          </p:txBody>
        </p:sp>
      </p:grpSp>
      <p:sp>
        <p:nvSpPr>
          <p:cNvPr id="1369"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370" name="Rectangle"/>
          <p:cNvSpPr/>
          <p:nvPr/>
        </p:nvSpPr>
        <p:spPr>
          <a:xfrm>
            <a:off x="15648440" y="5597014"/>
            <a:ext cx="3828021" cy="1193336"/>
          </a:xfrm>
          <a:prstGeom prst="rect">
            <a:avLst/>
          </a:prstGeom>
          <a:solidFill>
            <a:srgbClr val="C1007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371" name="User space"/>
          <p:cNvSpPr txBox="1"/>
          <p:nvPr/>
        </p:nvSpPr>
        <p:spPr>
          <a:xfrm>
            <a:off x="15890716" y="4900162"/>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372" name="Line"/>
          <p:cNvSpPr/>
          <p:nvPr/>
        </p:nvSpPr>
        <p:spPr>
          <a:xfrm flipV="1">
            <a:off x="17559972" y="6754414"/>
            <a:ext cx="1" cy="2461558"/>
          </a:xfrm>
          <a:prstGeom prst="line">
            <a:avLst/>
          </a:prstGeom>
          <a:ln w="25400">
            <a:solidFill>
              <a:srgbClr val="FFFFFF"/>
            </a:solidFill>
            <a:miter lim="400000"/>
          </a:ln>
        </p:spPr>
        <p:txBody>
          <a:bodyPr lIns="71437" tIns="71437" rIns="71437" bIns="71437" anchor="ctr"/>
          <a:lstStyle/>
          <a:p>
            <a:pPr>
              <a:defRPr sz="3600"/>
            </a:pPr>
            <a:endParaRPr/>
          </a:p>
        </p:txBody>
      </p:sp>
      <p:sp>
        <p:nvSpPr>
          <p:cNvPr id="1373" name="Rectangle"/>
          <p:cNvSpPr/>
          <p:nvPr/>
        </p:nvSpPr>
        <p:spPr>
          <a:xfrm>
            <a:off x="15645961" y="3118162"/>
            <a:ext cx="3828021" cy="3678538"/>
          </a:xfrm>
          <a:prstGeom prst="rect">
            <a:avLst/>
          </a:prstGeom>
          <a:ln w="76200">
            <a:solidFill>
              <a:srgbClr val="FFFFFF"/>
            </a:solidFill>
            <a:miter lim="400000"/>
          </a:ln>
        </p:spPr>
        <p:txBody>
          <a:bodyPr lIns="71437" tIns="71437" rIns="71437" bIns="71437" anchor="ctr"/>
          <a:lstStyle/>
          <a:p>
            <a:pPr>
              <a:defRPr sz="3600"/>
            </a:pPr>
            <a:endParaRPr/>
          </a:p>
        </p:txBody>
      </p:sp>
      <p:sp>
        <p:nvSpPr>
          <p:cNvPr id="1374" name="Kernel  I/O"/>
          <p:cNvSpPr txBox="1"/>
          <p:nvPr/>
        </p:nvSpPr>
        <p:spPr>
          <a:xfrm>
            <a:off x="15890716" y="6010925"/>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375" name="LAN"/>
          <p:cNvSpPr txBox="1"/>
          <p:nvPr/>
        </p:nvSpPr>
        <p:spPr>
          <a:xfrm>
            <a:off x="11544901" y="9234206"/>
            <a:ext cx="938598"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b="1">
                <a:solidFill>
                  <a:srgbClr val="A599AA"/>
                </a:solidFill>
                <a:latin typeface="+mn-lt"/>
                <a:ea typeface="+mn-ea"/>
                <a:cs typeface="+mn-cs"/>
                <a:sym typeface="Helvetica"/>
              </a:defRPr>
            </a:lvl1pPr>
          </a:lstStyle>
          <a:p>
            <a:r>
              <a:t>LAN</a:t>
            </a:r>
          </a:p>
        </p:txBody>
      </p:sp>
      <p:pic>
        <p:nvPicPr>
          <p:cNvPr id="1376" name="Image" descr="Image"/>
          <p:cNvPicPr>
            <a:picLocks noChangeAspect="1"/>
          </p:cNvPicPr>
          <p:nvPr/>
        </p:nvPicPr>
        <p:blipFill>
          <a:blip r:embed="rId2">
            <a:extLst/>
          </a:blip>
          <a:stretch>
            <a:fillRect/>
          </a:stretch>
        </p:blipFill>
        <p:spPr>
          <a:xfrm>
            <a:off x="5290142" y="6911506"/>
            <a:ext cx="2207782" cy="1666876"/>
          </a:xfrm>
          <a:prstGeom prst="rect">
            <a:avLst/>
          </a:prstGeom>
          <a:ln w="12700">
            <a:miter lim="400000"/>
          </a:ln>
        </p:spPr>
      </p:pic>
      <p:pic>
        <p:nvPicPr>
          <p:cNvPr id="1377" name="Image" descr="Image"/>
          <p:cNvPicPr>
            <a:picLocks noChangeAspect="1"/>
          </p:cNvPicPr>
          <p:nvPr/>
        </p:nvPicPr>
        <p:blipFill>
          <a:blip r:embed="rId2">
            <a:extLst/>
          </a:blip>
          <a:stretch>
            <a:fillRect/>
          </a:stretch>
        </p:blipFill>
        <p:spPr>
          <a:xfrm>
            <a:off x="16537488" y="6911506"/>
            <a:ext cx="2207782" cy="166687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A quand remonte la dernière fois que vous avez regardé derrière la prise?"/>
          <p:cNvSpPr txBox="1">
            <a:spLocks noGrp="1"/>
          </p:cNvSpPr>
          <p:nvPr>
            <p:ph type="title"/>
          </p:nvPr>
        </p:nvSpPr>
        <p:spPr>
          <a:prstGeom prst="rect">
            <a:avLst/>
          </a:prstGeom>
        </p:spPr>
        <p:txBody>
          <a:bodyPr/>
          <a:lstStyle/>
          <a:p>
            <a:r>
              <a:t>A quand remonte la dernière fois que vous avez regardé derrière la prise?</a:t>
            </a:r>
          </a:p>
        </p:txBody>
      </p:sp>
      <p:pic>
        <p:nvPicPr>
          <p:cNvPr id="320" name="Image" descr="Image"/>
          <p:cNvPicPr>
            <a:picLocks noChangeAspect="1"/>
          </p:cNvPicPr>
          <p:nvPr/>
        </p:nvPicPr>
        <p:blipFill>
          <a:blip r:embed="rId2">
            <a:extLst/>
          </a:blip>
          <a:srcRect l="20192" t="7692" r="16206" b="5598"/>
          <a:stretch>
            <a:fillRect/>
          </a:stretch>
        </p:blipFill>
        <p:spPr>
          <a:xfrm>
            <a:off x="19458300" y="8508245"/>
            <a:ext cx="3941764" cy="3700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1"/>
                </a:lnTo>
                <a:lnTo>
                  <a:pt x="0" y="21600"/>
                </a:lnTo>
                <a:lnTo>
                  <a:pt x="10696" y="21600"/>
                </a:lnTo>
                <a:lnTo>
                  <a:pt x="21389" y="21600"/>
                </a:lnTo>
                <a:lnTo>
                  <a:pt x="21391" y="11976"/>
                </a:lnTo>
                <a:cubicBezTo>
                  <a:pt x="21392" y="6682"/>
                  <a:pt x="21438" y="1824"/>
                  <a:pt x="21496" y="1177"/>
                </a:cubicBezTo>
                <a:lnTo>
                  <a:pt x="21600" y="0"/>
                </a:lnTo>
                <a:lnTo>
                  <a:pt x="10800" y="0"/>
                </a:lnTo>
                <a:lnTo>
                  <a:pt x="0" y="0"/>
                </a:lnTo>
                <a:close/>
                <a:moveTo>
                  <a:pt x="4680" y="4078"/>
                </a:moveTo>
                <a:cubicBezTo>
                  <a:pt x="4795" y="4071"/>
                  <a:pt x="4936" y="4071"/>
                  <a:pt x="5104" y="4080"/>
                </a:cubicBezTo>
                <a:cubicBezTo>
                  <a:pt x="5442" y="4097"/>
                  <a:pt x="5699" y="4182"/>
                  <a:pt x="5676" y="4268"/>
                </a:cubicBezTo>
                <a:cubicBezTo>
                  <a:pt x="5622" y="4469"/>
                  <a:pt x="4437" y="4543"/>
                  <a:pt x="4326" y="4351"/>
                </a:cubicBezTo>
                <a:cubicBezTo>
                  <a:pt x="4228" y="4183"/>
                  <a:pt x="4336" y="4096"/>
                  <a:pt x="4680" y="4078"/>
                </a:cubicBezTo>
                <a:close/>
                <a:moveTo>
                  <a:pt x="13349" y="10525"/>
                </a:moveTo>
                <a:cubicBezTo>
                  <a:pt x="13394" y="10537"/>
                  <a:pt x="13436" y="10566"/>
                  <a:pt x="13462" y="10611"/>
                </a:cubicBezTo>
                <a:cubicBezTo>
                  <a:pt x="13515" y="10702"/>
                  <a:pt x="13488" y="10822"/>
                  <a:pt x="13403" y="10878"/>
                </a:cubicBezTo>
                <a:cubicBezTo>
                  <a:pt x="13318" y="10934"/>
                  <a:pt x="13206" y="10906"/>
                  <a:pt x="13153" y="10815"/>
                </a:cubicBezTo>
                <a:cubicBezTo>
                  <a:pt x="13101" y="10724"/>
                  <a:pt x="13127" y="10605"/>
                  <a:pt x="13212" y="10549"/>
                </a:cubicBezTo>
                <a:cubicBezTo>
                  <a:pt x="13254" y="10521"/>
                  <a:pt x="13303" y="10514"/>
                  <a:pt x="13349" y="10525"/>
                </a:cubicBezTo>
                <a:close/>
              </a:path>
            </a:pathLst>
          </a:custGeom>
          <a:ln w="12700">
            <a:solidFill>
              <a:srgbClr val="F3F7F5"/>
            </a:solidFill>
            <a:miter lim="400000"/>
          </a:ln>
        </p:spPr>
      </p:pic>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 name="Kernel bypass"/>
          <p:cNvSpPr txBox="1">
            <a:spLocks noGrp="1"/>
          </p:cNvSpPr>
          <p:nvPr>
            <p:ph type="title"/>
          </p:nvPr>
        </p:nvSpPr>
        <p:spPr>
          <a:xfrm>
            <a:off x="2128027" y="44188"/>
            <a:ext cx="20127946" cy="2579983"/>
          </a:xfrm>
          <a:prstGeom prst="rect">
            <a:avLst/>
          </a:prstGeom>
        </p:spPr>
        <p:txBody>
          <a:bodyPr/>
          <a:lstStyle/>
          <a:p>
            <a:r>
              <a:t>Kernel bypass</a:t>
            </a:r>
          </a:p>
        </p:txBody>
      </p:sp>
      <p:sp>
        <p:nvSpPr>
          <p:cNvPr id="1380" name="… on évite de passer par le kernel  (nécessite des NICs spécifiques)"/>
          <p:cNvSpPr txBox="1"/>
          <p:nvPr/>
        </p:nvSpPr>
        <p:spPr>
          <a:xfrm>
            <a:off x="7118721" y="10587561"/>
            <a:ext cx="10602380"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solidFill>
                  <a:srgbClr val="E8A432"/>
                </a:solidFill>
                <a:latin typeface="+mn-lt"/>
                <a:ea typeface="+mn-ea"/>
                <a:cs typeface="+mn-cs"/>
                <a:sym typeface="Helvetica"/>
              </a:defRPr>
            </a:pPr>
            <a:r>
              <a:t>… on évite de passer par le kernel </a:t>
            </a:r>
            <a:br/>
            <a:r>
              <a:t>(nécessite des NICs spécifiques)</a:t>
            </a:r>
          </a:p>
        </p:txBody>
      </p:sp>
      <p:sp>
        <p:nvSpPr>
          <p:cNvPr id="1381" name="Rectangle"/>
          <p:cNvSpPr/>
          <p:nvPr/>
        </p:nvSpPr>
        <p:spPr>
          <a:xfrm>
            <a:off x="4521667" y="5534951"/>
            <a:ext cx="3828021" cy="1193335"/>
          </a:xfrm>
          <a:prstGeom prst="rect">
            <a:avLst/>
          </a:prstGeom>
          <a:solidFill>
            <a:srgbClr val="1B1B1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382" name="User space"/>
          <p:cNvSpPr txBox="1"/>
          <p:nvPr/>
        </p:nvSpPr>
        <p:spPr>
          <a:xfrm>
            <a:off x="4763943" y="4838099"/>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383" name="Line"/>
          <p:cNvSpPr/>
          <p:nvPr/>
        </p:nvSpPr>
        <p:spPr>
          <a:xfrm flipV="1">
            <a:off x="6433198" y="6692350"/>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384" name="Rectangle"/>
          <p:cNvSpPr/>
          <p:nvPr/>
        </p:nvSpPr>
        <p:spPr>
          <a:xfrm>
            <a:off x="4519188" y="3056099"/>
            <a:ext cx="3828021" cy="3678537"/>
          </a:xfrm>
          <a:prstGeom prst="rect">
            <a:avLst/>
          </a:prstGeom>
          <a:ln w="76200">
            <a:solidFill>
              <a:srgbClr val="FFFFFF"/>
            </a:solidFill>
            <a:miter lim="400000"/>
          </a:ln>
        </p:spPr>
        <p:txBody>
          <a:bodyPr lIns="71437" tIns="71437" rIns="71437" bIns="71437" anchor="ctr"/>
          <a:lstStyle/>
          <a:p>
            <a:pPr>
              <a:defRPr sz="3600"/>
            </a:pPr>
            <a:endParaRPr/>
          </a:p>
        </p:txBody>
      </p:sp>
      <p:sp>
        <p:nvSpPr>
          <p:cNvPr id="1385" name="Kernel  I/O"/>
          <p:cNvSpPr txBox="1"/>
          <p:nvPr/>
        </p:nvSpPr>
        <p:spPr>
          <a:xfrm>
            <a:off x="4763943" y="5948861"/>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386"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387" name="Rectangle"/>
          <p:cNvSpPr/>
          <p:nvPr/>
        </p:nvSpPr>
        <p:spPr>
          <a:xfrm>
            <a:off x="15648440" y="5597014"/>
            <a:ext cx="3828021" cy="1193336"/>
          </a:xfrm>
          <a:prstGeom prst="rect">
            <a:avLst/>
          </a:prstGeom>
          <a:solidFill>
            <a:srgbClr val="1B1B1B"/>
          </a:solidFill>
          <a:ln w="63500">
            <a:solidFill>
              <a:srgbClr val="FFFFFF"/>
            </a:solidFill>
            <a:custDash>
              <a:ds d="600000" sp="600000"/>
            </a:custDash>
            <a:miter lim="400000"/>
          </a:ln>
        </p:spPr>
        <p:txBody>
          <a:bodyPr lIns="71437" tIns="71437" rIns="71437" bIns="71437" anchor="ctr"/>
          <a:lstStyle/>
          <a:p>
            <a:pPr>
              <a:defRPr sz="3600"/>
            </a:pPr>
            <a:endParaRPr/>
          </a:p>
        </p:txBody>
      </p:sp>
      <p:sp>
        <p:nvSpPr>
          <p:cNvPr id="1388" name="User space"/>
          <p:cNvSpPr txBox="1"/>
          <p:nvPr/>
        </p:nvSpPr>
        <p:spPr>
          <a:xfrm>
            <a:off x="15890716" y="4900162"/>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User space</a:t>
            </a:r>
          </a:p>
        </p:txBody>
      </p:sp>
      <p:sp>
        <p:nvSpPr>
          <p:cNvPr id="1389" name="Line"/>
          <p:cNvSpPr/>
          <p:nvPr/>
        </p:nvSpPr>
        <p:spPr>
          <a:xfrm flipV="1">
            <a:off x="17559972" y="6754414"/>
            <a:ext cx="1" cy="2461558"/>
          </a:xfrm>
          <a:prstGeom prst="line">
            <a:avLst/>
          </a:prstGeom>
          <a:ln w="25400">
            <a:solidFill>
              <a:srgbClr val="FFFFFF"/>
            </a:solidFill>
            <a:miter lim="400000"/>
          </a:ln>
        </p:spPr>
        <p:txBody>
          <a:bodyPr lIns="71437" tIns="71437" rIns="71437" bIns="71437" anchor="ctr"/>
          <a:lstStyle/>
          <a:p>
            <a:pPr>
              <a:defRPr sz="3600"/>
            </a:pPr>
            <a:endParaRPr/>
          </a:p>
        </p:txBody>
      </p:sp>
      <p:sp>
        <p:nvSpPr>
          <p:cNvPr id="1390" name="Rectangle"/>
          <p:cNvSpPr/>
          <p:nvPr/>
        </p:nvSpPr>
        <p:spPr>
          <a:xfrm>
            <a:off x="15645961" y="3118162"/>
            <a:ext cx="3828021" cy="3678538"/>
          </a:xfrm>
          <a:prstGeom prst="rect">
            <a:avLst/>
          </a:prstGeom>
          <a:ln w="76200">
            <a:solidFill>
              <a:srgbClr val="FFFFFF"/>
            </a:solidFill>
            <a:miter lim="400000"/>
          </a:ln>
        </p:spPr>
        <p:txBody>
          <a:bodyPr lIns="71437" tIns="71437" rIns="71437" bIns="71437" anchor="ctr"/>
          <a:lstStyle/>
          <a:p>
            <a:pPr>
              <a:defRPr sz="3600"/>
            </a:pPr>
            <a:endParaRPr/>
          </a:p>
        </p:txBody>
      </p:sp>
      <p:sp>
        <p:nvSpPr>
          <p:cNvPr id="1391" name="Kernel  I/O"/>
          <p:cNvSpPr txBox="1"/>
          <p:nvPr/>
        </p:nvSpPr>
        <p:spPr>
          <a:xfrm>
            <a:off x="15890716" y="6010925"/>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300" b="1">
                <a:latin typeface="+mn-lt"/>
                <a:ea typeface="+mn-ea"/>
                <a:cs typeface="+mn-cs"/>
                <a:sym typeface="Helvetica"/>
              </a:defRPr>
            </a:lvl1pPr>
          </a:lstStyle>
          <a:p>
            <a:r>
              <a:t>Kernel  I/O</a:t>
            </a:r>
          </a:p>
        </p:txBody>
      </p:sp>
      <p:sp>
        <p:nvSpPr>
          <p:cNvPr id="1392" name="LAN"/>
          <p:cNvSpPr txBox="1"/>
          <p:nvPr/>
        </p:nvSpPr>
        <p:spPr>
          <a:xfrm>
            <a:off x="11544901" y="9234206"/>
            <a:ext cx="938598"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b="1">
                <a:solidFill>
                  <a:srgbClr val="A599AA"/>
                </a:solidFill>
                <a:latin typeface="+mn-lt"/>
                <a:ea typeface="+mn-ea"/>
                <a:cs typeface="+mn-cs"/>
                <a:sym typeface="Helvetica"/>
              </a:defRPr>
            </a:lvl1pPr>
          </a:lstStyle>
          <a:p>
            <a:r>
              <a:t>LAN</a:t>
            </a:r>
          </a:p>
        </p:txBody>
      </p:sp>
      <p:sp>
        <p:nvSpPr>
          <p:cNvPr id="1403" name="Connection Line"/>
          <p:cNvSpPr/>
          <p:nvPr/>
        </p:nvSpPr>
        <p:spPr>
          <a:xfrm>
            <a:off x="1851751" y="4529808"/>
            <a:ext cx="3403839" cy="3424802"/>
          </a:xfrm>
          <a:custGeom>
            <a:avLst/>
            <a:gdLst/>
            <a:ahLst/>
            <a:cxnLst>
              <a:cxn ang="0">
                <a:pos x="wd2" y="hd2"/>
              </a:cxn>
              <a:cxn ang="5400000">
                <a:pos x="wd2" y="hd2"/>
              </a:cxn>
              <a:cxn ang="10800000">
                <a:pos x="wd2" y="hd2"/>
              </a:cxn>
              <a:cxn ang="16200000">
                <a:pos x="wd2" y="hd2"/>
              </a:cxn>
            </a:cxnLst>
            <a:rect l="0" t="0" r="r" b="b"/>
            <a:pathLst>
              <a:path w="16264" h="21600" extrusionOk="0">
                <a:moveTo>
                  <a:pt x="16264" y="21600"/>
                </a:moveTo>
                <a:cubicBezTo>
                  <a:pt x="-4066" y="16825"/>
                  <a:pt x="-5336" y="9625"/>
                  <a:pt x="12453" y="0"/>
                </a:cubicBezTo>
              </a:path>
            </a:pathLst>
          </a:custGeom>
          <a:ln w="50800">
            <a:solidFill>
              <a:srgbClr val="76F012"/>
            </a:solidFill>
            <a:miter lim="400000"/>
            <a:headEnd type="triangle"/>
            <a:tailEnd type="triangle"/>
          </a:ln>
        </p:spPr>
        <p:txBody>
          <a:bodyPr/>
          <a:lstStyle/>
          <a:p>
            <a:endParaRPr/>
          </a:p>
        </p:txBody>
      </p:sp>
      <p:sp>
        <p:nvSpPr>
          <p:cNvPr id="1404" name="Connection Line"/>
          <p:cNvSpPr/>
          <p:nvPr/>
        </p:nvSpPr>
        <p:spPr>
          <a:xfrm>
            <a:off x="18980449" y="3912956"/>
            <a:ext cx="2844016" cy="3945239"/>
          </a:xfrm>
          <a:custGeom>
            <a:avLst/>
            <a:gdLst/>
            <a:ahLst/>
            <a:cxnLst>
              <a:cxn ang="0">
                <a:pos x="wd2" y="hd2"/>
              </a:cxn>
              <a:cxn ang="5400000">
                <a:pos x="wd2" y="hd2"/>
              </a:cxn>
              <a:cxn ang="10800000">
                <a:pos x="wd2" y="hd2"/>
              </a:cxn>
              <a:cxn ang="16200000">
                <a:pos x="wd2" y="hd2"/>
              </a:cxn>
            </a:cxnLst>
            <a:rect l="0" t="0" r="r" b="b"/>
            <a:pathLst>
              <a:path w="16249" h="21600" extrusionOk="0">
                <a:moveTo>
                  <a:pt x="3373" y="0"/>
                </a:moveTo>
                <a:cubicBezTo>
                  <a:pt x="21600" y="6488"/>
                  <a:pt x="20476" y="13688"/>
                  <a:pt x="0" y="21600"/>
                </a:cubicBezTo>
              </a:path>
            </a:pathLst>
          </a:custGeom>
          <a:ln w="50800">
            <a:solidFill>
              <a:srgbClr val="76F012"/>
            </a:solidFill>
            <a:miter lim="400000"/>
            <a:headEnd type="triangle"/>
            <a:tailEnd type="triangle"/>
          </a:ln>
        </p:spPr>
        <p:txBody>
          <a:bodyPr/>
          <a:lstStyle/>
          <a:p>
            <a:endParaRPr/>
          </a:p>
        </p:txBody>
      </p:sp>
      <p:pic>
        <p:nvPicPr>
          <p:cNvPr id="1395" name="Image" descr="Image"/>
          <p:cNvPicPr>
            <a:picLocks noChangeAspect="1"/>
          </p:cNvPicPr>
          <p:nvPr/>
        </p:nvPicPr>
        <p:blipFill>
          <a:blip r:embed="rId2">
            <a:extLst/>
          </a:blip>
          <a:stretch>
            <a:fillRect/>
          </a:stretch>
        </p:blipFill>
        <p:spPr>
          <a:xfrm>
            <a:off x="4606387" y="6573047"/>
            <a:ext cx="3658580" cy="2762228"/>
          </a:xfrm>
          <a:prstGeom prst="rect">
            <a:avLst/>
          </a:prstGeom>
          <a:ln w="12700">
            <a:miter lim="400000"/>
          </a:ln>
        </p:spPr>
      </p:pic>
      <p:pic>
        <p:nvPicPr>
          <p:cNvPr id="1396" name="Image" descr="Image"/>
          <p:cNvPicPr>
            <a:picLocks noChangeAspect="1"/>
          </p:cNvPicPr>
          <p:nvPr/>
        </p:nvPicPr>
        <p:blipFill>
          <a:blip r:embed="rId2">
            <a:extLst/>
          </a:blip>
          <a:stretch>
            <a:fillRect/>
          </a:stretch>
        </p:blipFill>
        <p:spPr>
          <a:xfrm>
            <a:off x="15763433" y="6573047"/>
            <a:ext cx="3658580" cy="2762228"/>
          </a:xfrm>
          <a:prstGeom prst="rect">
            <a:avLst/>
          </a:prstGeom>
          <a:ln w="12700">
            <a:miter lim="400000"/>
          </a:ln>
        </p:spPr>
      </p:pic>
      <p:grpSp>
        <p:nvGrpSpPr>
          <p:cNvPr id="1399" name="Group"/>
          <p:cNvGrpSpPr/>
          <p:nvPr/>
        </p:nvGrpSpPr>
        <p:grpSpPr>
          <a:xfrm rot="21360000">
            <a:off x="6733047" y="5806833"/>
            <a:ext cx="948177" cy="608174"/>
            <a:chOff x="0" y="0"/>
            <a:chExt cx="948175" cy="608172"/>
          </a:xfrm>
        </p:grpSpPr>
        <p:sp>
          <p:nvSpPr>
            <p:cNvPr id="1397" name="Line"/>
            <p:cNvSpPr/>
            <p:nvPr/>
          </p:nvSpPr>
          <p:spPr>
            <a:xfrm flipV="1">
              <a:off x="0" y="66791"/>
              <a:ext cx="948176" cy="474591"/>
            </a:xfrm>
            <a:prstGeom prst="line">
              <a:avLst/>
            </a:prstGeom>
            <a:noFill/>
            <a:ln w="101600" cap="flat">
              <a:solidFill>
                <a:srgbClr val="FF2600"/>
              </a:solidFill>
              <a:prstDash val="solid"/>
              <a:miter lim="400000"/>
            </a:ln>
            <a:effectLst/>
          </p:spPr>
          <p:txBody>
            <a:bodyPr wrap="square" lIns="71437" tIns="71437" rIns="71437" bIns="71437" numCol="1" anchor="ctr">
              <a:noAutofit/>
            </a:bodyPr>
            <a:lstStyle/>
            <a:p>
              <a:pPr>
                <a:defRPr sz="3600"/>
              </a:pPr>
              <a:endParaRPr/>
            </a:p>
          </p:txBody>
        </p:sp>
        <p:sp>
          <p:nvSpPr>
            <p:cNvPr id="1398" name="Line"/>
            <p:cNvSpPr/>
            <p:nvPr/>
          </p:nvSpPr>
          <p:spPr>
            <a:xfrm flipH="1" flipV="1">
              <a:off x="39807" y="0"/>
              <a:ext cx="868562" cy="608173"/>
            </a:xfrm>
            <a:prstGeom prst="line">
              <a:avLst/>
            </a:prstGeom>
            <a:noFill/>
            <a:ln w="101600" cap="flat">
              <a:solidFill>
                <a:srgbClr val="FF2600"/>
              </a:solidFill>
              <a:prstDash val="solid"/>
              <a:miter lim="400000"/>
            </a:ln>
            <a:effectLst/>
          </p:spPr>
          <p:txBody>
            <a:bodyPr wrap="square" lIns="71437" tIns="71437" rIns="71437" bIns="71437" numCol="1" anchor="ctr">
              <a:noAutofit/>
            </a:bodyPr>
            <a:lstStyle/>
            <a:p>
              <a:pPr>
                <a:defRPr sz="3600"/>
              </a:pPr>
              <a:endParaRPr/>
            </a:p>
          </p:txBody>
        </p:sp>
      </p:grpSp>
      <p:grpSp>
        <p:nvGrpSpPr>
          <p:cNvPr id="1402" name="Group"/>
          <p:cNvGrpSpPr/>
          <p:nvPr/>
        </p:nvGrpSpPr>
        <p:grpSpPr>
          <a:xfrm rot="21360000">
            <a:off x="17929609" y="5894012"/>
            <a:ext cx="948176" cy="608174"/>
            <a:chOff x="0" y="0"/>
            <a:chExt cx="948175" cy="608172"/>
          </a:xfrm>
        </p:grpSpPr>
        <p:sp>
          <p:nvSpPr>
            <p:cNvPr id="1400" name="Line"/>
            <p:cNvSpPr/>
            <p:nvPr/>
          </p:nvSpPr>
          <p:spPr>
            <a:xfrm flipV="1">
              <a:off x="0" y="66791"/>
              <a:ext cx="948176" cy="474591"/>
            </a:xfrm>
            <a:prstGeom prst="line">
              <a:avLst/>
            </a:prstGeom>
            <a:noFill/>
            <a:ln w="101600" cap="flat">
              <a:solidFill>
                <a:srgbClr val="FF2600"/>
              </a:solidFill>
              <a:prstDash val="solid"/>
              <a:miter lim="400000"/>
            </a:ln>
            <a:effectLst/>
          </p:spPr>
          <p:txBody>
            <a:bodyPr wrap="square" lIns="71437" tIns="71437" rIns="71437" bIns="71437" numCol="1" anchor="ctr">
              <a:noAutofit/>
            </a:bodyPr>
            <a:lstStyle/>
            <a:p>
              <a:pPr>
                <a:defRPr sz="3600"/>
              </a:pPr>
              <a:endParaRPr/>
            </a:p>
          </p:txBody>
        </p:sp>
        <p:sp>
          <p:nvSpPr>
            <p:cNvPr id="1401" name="Line"/>
            <p:cNvSpPr/>
            <p:nvPr/>
          </p:nvSpPr>
          <p:spPr>
            <a:xfrm flipH="1" flipV="1">
              <a:off x="39807" y="0"/>
              <a:ext cx="868562" cy="608173"/>
            </a:xfrm>
            <a:prstGeom prst="line">
              <a:avLst/>
            </a:prstGeom>
            <a:noFill/>
            <a:ln w="101600" cap="flat">
              <a:solidFill>
                <a:srgbClr val="FF2600"/>
              </a:solidFill>
              <a:prstDash val="solid"/>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Problème #2 (côté backends)"/>
          <p:cNvSpPr txBox="1">
            <a:spLocks noGrp="1"/>
          </p:cNvSpPr>
          <p:nvPr>
            <p:ph type="title"/>
          </p:nvPr>
        </p:nvSpPr>
        <p:spPr>
          <a:prstGeom prst="rect">
            <a:avLst/>
          </a:prstGeom>
        </p:spPr>
        <p:txBody>
          <a:bodyPr/>
          <a:lstStyle>
            <a:lvl1pPr defTabSz="788669">
              <a:defRPr sz="10752"/>
            </a:lvl1pPr>
          </a:lstStyle>
          <a:p>
            <a:r>
              <a:t>Problème #2 (côté backends)</a:t>
            </a:r>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 name="Attention à la taille des messages !…"/>
          <p:cNvSpPr txBox="1">
            <a:spLocks noGrp="1"/>
          </p:cNvSpPr>
          <p:nvPr>
            <p:ph type="title"/>
          </p:nvPr>
        </p:nvSpPr>
        <p:spPr>
          <a:xfrm>
            <a:off x="855166" y="4384238"/>
            <a:ext cx="7538542" cy="4947525"/>
          </a:xfrm>
          <a:prstGeom prst="rect">
            <a:avLst/>
          </a:prstGeom>
        </p:spPr>
        <p:txBody>
          <a:bodyPr/>
          <a:lstStyle/>
          <a:p>
            <a:pPr defTabSz="460057">
              <a:defRPr sz="6272"/>
            </a:pPr>
            <a:r>
              <a:t>Attention à la taille des messages !</a:t>
            </a:r>
          </a:p>
          <a:p>
            <a:pPr defTabSz="460057">
              <a:defRPr sz="6272"/>
            </a:pPr>
            <a:endParaRPr/>
          </a:p>
          <a:p>
            <a:pPr defTabSz="460057">
              <a:defRPr sz="6272"/>
            </a:pPr>
            <a:r>
              <a:t>et donc au format de sérialization</a:t>
            </a:r>
          </a:p>
        </p:txBody>
      </p:sp>
      <p:grpSp>
        <p:nvGrpSpPr>
          <p:cNvPr id="1417" name="Group"/>
          <p:cNvGrpSpPr/>
          <p:nvPr/>
        </p:nvGrpSpPr>
        <p:grpSpPr>
          <a:xfrm>
            <a:off x="8740478" y="1479255"/>
            <a:ext cx="14806013" cy="11104510"/>
            <a:chOff x="0" y="0"/>
            <a:chExt cx="14806012" cy="11104509"/>
          </a:xfrm>
        </p:grpSpPr>
        <p:pic>
          <p:nvPicPr>
            <p:cNvPr id="1414" name="Idées - 7.png" descr="Idées - 7.png"/>
            <p:cNvPicPr>
              <a:picLocks noChangeAspect="1"/>
            </p:cNvPicPr>
            <p:nvPr/>
          </p:nvPicPr>
          <p:blipFill>
            <a:blip r:embed="rId3">
              <a:extLst/>
            </a:blip>
            <a:srcRect/>
            <a:stretch>
              <a:fillRect/>
            </a:stretch>
          </p:blipFill>
          <p:spPr>
            <a:xfrm>
              <a:off x="0" y="0"/>
              <a:ext cx="14806013" cy="11104510"/>
            </a:xfrm>
            <a:prstGeom prst="rect">
              <a:avLst/>
            </a:prstGeom>
            <a:ln w="12700" cap="flat">
              <a:noFill/>
              <a:miter lim="400000"/>
            </a:ln>
            <a:effectLst/>
          </p:spPr>
        </p:pic>
        <p:sp>
          <p:nvSpPr>
            <p:cNvPr id="1415" name="Rectangle"/>
            <p:cNvSpPr/>
            <p:nvPr/>
          </p:nvSpPr>
          <p:spPr>
            <a:xfrm>
              <a:off x="3826531" y="2307006"/>
              <a:ext cx="3036311" cy="1187051"/>
            </a:xfrm>
            <a:prstGeom prst="rect">
              <a:avLst/>
            </a:prstGeom>
            <a:noFill/>
            <a:ln w="127000" cap="flat">
              <a:solidFill>
                <a:srgbClr val="C23B52"/>
              </a:solidFill>
              <a:prstDash val="solid"/>
              <a:miter lim="400000"/>
            </a:ln>
            <a:effectLst/>
          </p:spPr>
          <p:txBody>
            <a:bodyPr wrap="square" lIns="71437" tIns="71437" rIns="71437" bIns="71437" numCol="1" anchor="ctr">
              <a:noAutofit/>
            </a:bodyPr>
            <a:lstStyle/>
            <a:p>
              <a:pPr>
                <a:defRPr sz="3600"/>
              </a:pPr>
              <a:endParaRPr/>
            </a:p>
          </p:txBody>
        </p:sp>
        <p:sp>
          <p:nvSpPr>
            <p:cNvPr id="1416" name="Rectangle"/>
            <p:cNvSpPr/>
            <p:nvPr/>
          </p:nvSpPr>
          <p:spPr>
            <a:xfrm>
              <a:off x="3826531" y="4785219"/>
              <a:ext cx="3036311" cy="1187051"/>
            </a:xfrm>
            <a:prstGeom prst="rect">
              <a:avLst/>
            </a:prstGeom>
            <a:noFill/>
            <a:ln w="127000" cap="flat">
              <a:solidFill>
                <a:srgbClr val="C23B52"/>
              </a:solidFill>
              <a:prstDash val="solid"/>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 name="Le poids du savon…"/>
          <p:cNvSpPr txBox="1">
            <a:spLocks noGrp="1"/>
          </p:cNvSpPr>
          <p:nvPr>
            <p:ph type="title"/>
          </p:nvPr>
        </p:nvSpPr>
        <p:spPr>
          <a:xfrm>
            <a:off x="1485743" y="-7528"/>
            <a:ext cx="20998788" cy="2579983"/>
          </a:xfrm>
          <a:prstGeom prst="rect">
            <a:avLst/>
          </a:prstGeom>
        </p:spPr>
        <p:txBody>
          <a:bodyPr/>
          <a:lstStyle/>
          <a:p>
            <a:r>
              <a:t>Le poids du savon…</a:t>
            </a:r>
          </a:p>
        </p:txBody>
      </p:sp>
      <p:pic>
        <p:nvPicPr>
          <p:cNvPr id="1425" name="Capture d’écran 2016-04-20 à 08.17.43.png" descr="Capture d’écran 2016-04-20 à 08.17.43.png"/>
          <p:cNvPicPr>
            <a:picLocks noChangeAspect="1"/>
          </p:cNvPicPr>
          <p:nvPr/>
        </p:nvPicPr>
        <p:blipFill>
          <a:blip r:embed="rId2">
            <a:extLst/>
          </a:blip>
          <a:stretch>
            <a:fillRect/>
          </a:stretch>
        </p:blipFill>
        <p:spPr>
          <a:xfrm>
            <a:off x="2105728" y="2729715"/>
            <a:ext cx="20172544" cy="1003045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 name="Le poids du savon…"/>
          <p:cNvSpPr txBox="1">
            <a:spLocks noGrp="1"/>
          </p:cNvSpPr>
          <p:nvPr>
            <p:ph type="title"/>
          </p:nvPr>
        </p:nvSpPr>
        <p:spPr>
          <a:xfrm>
            <a:off x="1485743" y="-7528"/>
            <a:ext cx="20998788" cy="2579983"/>
          </a:xfrm>
          <a:prstGeom prst="rect">
            <a:avLst/>
          </a:prstGeom>
        </p:spPr>
        <p:txBody>
          <a:bodyPr/>
          <a:lstStyle/>
          <a:p>
            <a:r>
              <a:t>Le poids du savon…</a:t>
            </a:r>
          </a:p>
        </p:txBody>
      </p:sp>
      <p:pic>
        <p:nvPicPr>
          <p:cNvPr id="1428" name="Capture d’écran 2016-04-20 à 08.18.10.png" descr="Capture d’écran 2016-04-20 à 08.18.10.png"/>
          <p:cNvPicPr>
            <a:picLocks noChangeAspect="1"/>
          </p:cNvPicPr>
          <p:nvPr/>
        </p:nvPicPr>
        <p:blipFill>
          <a:blip r:embed="rId2">
            <a:extLst/>
          </a:blip>
          <a:stretch>
            <a:fillRect/>
          </a:stretch>
        </p:blipFill>
        <p:spPr>
          <a:xfrm>
            <a:off x="2273882" y="2717015"/>
            <a:ext cx="19836236" cy="1003045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 name="Le poids du savon…"/>
          <p:cNvSpPr txBox="1">
            <a:spLocks noGrp="1"/>
          </p:cNvSpPr>
          <p:nvPr>
            <p:ph type="title"/>
          </p:nvPr>
        </p:nvSpPr>
        <p:spPr>
          <a:xfrm>
            <a:off x="1485743" y="-7528"/>
            <a:ext cx="20998788" cy="2579983"/>
          </a:xfrm>
          <a:prstGeom prst="rect">
            <a:avLst/>
          </a:prstGeom>
        </p:spPr>
        <p:txBody>
          <a:bodyPr/>
          <a:lstStyle/>
          <a:p>
            <a:r>
              <a:t>Le poids du savon…</a:t>
            </a:r>
          </a:p>
        </p:txBody>
      </p:sp>
      <p:pic>
        <p:nvPicPr>
          <p:cNvPr id="1431" name="Capture d’écran 2016-04-20 à 08.18.28.png" descr="Capture d’écran 2016-04-20 à 08.18.28.png"/>
          <p:cNvPicPr>
            <a:picLocks noChangeAspect="1"/>
          </p:cNvPicPr>
          <p:nvPr/>
        </p:nvPicPr>
        <p:blipFill>
          <a:blip r:embed="rId2">
            <a:extLst/>
          </a:blip>
          <a:stretch>
            <a:fillRect/>
          </a:stretch>
        </p:blipFill>
        <p:spPr>
          <a:xfrm>
            <a:off x="1989195" y="2598178"/>
            <a:ext cx="20405610" cy="1029353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 name="Le poids du savon…"/>
          <p:cNvSpPr txBox="1">
            <a:spLocks noGrp="1"/>
          </p:cNvSpPr>
          <p:nvPr>
            <p:ph type="title"/>
          </p:nvPr>
        </p:nvSpPr>
        <p:spPr>
          <a:xfrm>
            <a:off x="1485743" y="-7528"/>
            <a:ext cx="20998788" cy="2579983"/>
          </a:xfrm>
          <a:prstGeom prst="rect">
            <a:avLst/>
          </a:prstGeom>
        </p:spPr>
        <p:txBody>
          <a:bodyPr/>
          <a:lstStyle/>
          <a:p>
            <a:r>
              <a:t>Le poids du savon…</a:t>
            </a:r>
          </a:p>
        </p:txBody>
      </p:sp>
      <p:pic>
        <p:nvPicPr>
          <p:cNvPr id="1434" name="Capture d’écran 2016-04-20 à 08.18.49.png" descr="Capture d’écran 2016-04-20 à 08.18.49.png"/>
          <p:cNvPicPr>
            <a:picLocks noChangeAspect="1"/>
          </p:cNvPicPr>
          <p:nvPr/>
        </p:nvPicPr>
        <p:blipFill>
          <a:blip r:embed="rId2">
            <a:extLst/>
          </a:blip>
          <a:srcRect b="9495"/>
          <a:stretch>
            <a:fillRect/>
          </a:stretch>
        </p:blipFill>
        <p:spPr>
          <a:xfrm>
            <a:off x="1920517" y="2878096"/>
            <a:ext cx="20998788" cy="9701172"/>
          </a:xfrm>
          <a:prstGeom prst="rect">
            <a:avLst/>
          </a:prstGeom>
          <a:ln w="12700">
            <a:miter lim="400000"/>
          </a:ln>
        </p:spPr>
      </p:pic>
      <p:pic>
        <p:nvPicPr>
          <p:cNvPr id="1435" name="Capture d’écran 2016-04-20 à 08.19.07.png" descr="Capture d’écran 2016-04-20 à 08.19.07.png"/>
          <p:cNvPicPr>
            <a:picLocks noChangeAspect="1"/>
          </p:cNvPicPr>
          <p:nvPr/>
        </p:nvPicPr>
        <p:blipFill>
          <a:blip r:embed="rId3">
            <a:extLst/>
          </a:blip>
          <a:stretch>
            <a:fillRect/>
          </a:stretch>
        </p:blipFill>
        <p:spPr>
          <a:xfrm>
            <a:off x="7561435" y="3460624"/>
            <a:ext cx="9716953" cy="853615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 grpId="1" animBg="1" advAuto="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 name="Le bon outil pour le bon usage"/>
          <p:cNvSpPr txBox="1">
            <a:spLocks noGrp="1"/>
          </p:cNvSpPr>
          <p:nvPr>
            <p:ph type="title"/>
          </p:nvPr>
        </p:nvSpPr>
        <p:spPr>
          <a:xfrm>
            <a:off x="1485743" y="-7528"/>
            <a:ext cx="20998788" cy="2579983"/>
          </a:xfrm>
          <a:prstGeom prst="rect">
            <a:avLst/>
          </a:prstGeom>
        </p:spPr>
        <p:txBody>
          <a:bodyPr/>
          <a:lstStyle/>
          <a:p>
            <a:r>
              <a:t>Le bon outil pour le bon usage</a:t>
            </a:r>
          </a:p>
        </p:txBody>
      </p:sp>
      <p:sp>
        <p:nvSpPr>
          <p:cNvPr id="1438" name="JSON, Protobuf, FlatBuffers, AVRO, SBE,…"/>
          <p:cNvSpPr txBox="1">
            <a:spLocks noGrp="1"/>
          </p:cNvSpPr>
          <p:nvPr>
            <p:ph type="body" sz="quarter" idx="1"/>
          </p:nvPr>
        </p:nvSpPr>
        <p:spPr>
          <a:xfrm>
            <a:off x="3079648" y="5652850"/>
            <a:ext cx="17810979" cy="2410300"/>
          </a:xfrm>
          <a:prstGeom prst="rect">
            <a:avLst/>
          </a:prstGeom>
        </p:spPr>
        <p:txBody>
          <a:bodyPr anchor="ctr"/>
          <a:lstStyle>
            <a:lvl1pPr algn="ctr">
              <a:defRPr sz="6300"/>
            </a:lvl1pPr>
          </a:lstStyle>
          <a:p>
            <a:r>
              <a:t>JSON, Protobuf, FlatBuffers, AVRO, SBE,… </a:t>
            </a:r>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 name="Problème #3 (côté backends)"/>
          <p:cNvSpPr txBox="1">
            <a:spLocks noGrp="1"/>
          </p:cNvSpPr>
          <p:nvPr>
            <p:ph type="title"/>
          </p:nvPr>
        </p:nvSpPr>
        <p:spPr>
          <a:prstGeom prst="rect">
            <a:avLst/>
          </a:prstGeom>
        </p:spPr>
        <p:txBody>
          <a:bodyPr/>
          <a:lstStyle>
            <a:lvl1pPr defTabSz="788669">
              <a:defRPr sz="10752"/>
            </a:lvl1pPr>
          </a:lstStyle>
          <a:p>
            <a:r>
              <a:t>Problème #3 (côté backends)</a:t>
            </a:r>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 name="RPC (Remote Procedure Call)"/>
          <p:cNvSpPr txBox="1"/>
          <p:nvPr/>
        </p:nvSpPr>
        <p:spPr>
          <a:xfrm>
            <a:off x="9451240" y="287537"/>
            <a:ext cx="6083648" cy="245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11200" b="1">
                <a:latin typeface="+mn-lt"/>
                <a:ea typeface="+mn-ea"/>
                <a:cs typeface="+mn-cs"/>
                <a:sym typeface="Helvetica"/>
              </a:defRPr>
            </a:pPr>
            <a:r>
              <a:t>RPC</a:t>
            </a:r>
            <a:br/>
            <a:r>
              <a:rPr sz="4000"/>
              <a:t>(Remote Procedure Call)</a:t>
            </a:r>
          </a:p>
        </p:txBody>
      </p:sp>
      <p:pic>
        <p:nvPicPr>
          <p:cNvPr id="1443" name="Image" descr="Image"/>
          <p:cNvPicPr>
            <a:picLocks noChangeAspect="1"/>
          </p:cNvPicPr>
          <p:nvPr/>
        </p:nvPicPr>
        <p:blipFill>
          <a:blip r:embed="rId3">
            <a:extLst/>
          </a:blip>
          <a:stretch>
            <a:fillRect/>
          </a:stretch>
        </p:blipFill>
        <p:spPr>
          <a:xfrm>
            <a:off x="4307892" y="2866261"/>
            <a:ext cx="15750356" cy="8859575"/>
          </a:xfrm>
          <a:prstGeom prst="rect">
            <a:avLst/>
          </a:prstGeom>
          <a:ln w="12700">
            <a:miter lim="400000"/>
          </a:ln>
        </p:spPr>
      </p:pic>
      <p:sp>
        <p:nvSpPr>
          <p:cNvPr id="1444" name="Burn THE synchronous witch!"/>
          <p:cNvSpPr txBox="1"/>
          <p:nvPr/>
        </p:nvSpPr>
        <p:spPr>
          <a:xfrm>
            <a:off x="5805270" y="11843934"/>
            <a:ext cx="13375590" cy="89796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1" cap="all">
                <a:latin typeface="+mn-lt"/>
                <a:ea typeface="+mn-ea"/>
                <a:cs typeface="+mn-cs"/>
                <a:sym typeface="Helvetica"/>
              </a:defRPr>
            </a:lvl1pPr>
          </a:lstStyle>
          <a:p>
            <a:r>
              <a:t>Burn THE synchronous witch!</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 descr="Image"/>
          <p:cNvPicPr>
            <a:picLocks noGrp="1" noChangeAspect="1"/>
          </p:cNvPicPr>
          <p:nvPr>
            <p:ph type="pic" idx="13"/>
          </p:nvPr>
        </p:nvPicPr>
        <p:blipFill>
          <a:blip r:embed="rId2">
            <a:extLst/>
          </a:blip>
          <a:srcRect l="11702" r="11702"/>
          <a:stretch>
            <a:fillRect/>
          </a:stretch>
        </p:blipFill>
        <p:spPr>
          <a:xfrm>
            <a:off x="53336" y="-2286021"/>
            <a:ext cx="24384055" cy="18288042"/>
          </a:xfrm>
          <a:prstGeom prst="rect">
            <a:avLst/>
          </a:prstGeom>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8" name="Make all things Asynchronous"/>
          <p:cNvSpPr txBox="1"/>
          <p:nvPr/>
        </p:nvSpPr>
        <p:spPr>
          <a:xfrm>
            <a:off x="1865361" y="1481337"/>
            <a:ext cx="20653277" cy="184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b="1">
                <a:latin typeface="+mn-lt"/>
                <a:ea typeface="+mn-ea"/>
                <a:cs typeface="+mn-cs"/>
                <a:sym typeface="Helvetica"/>
              </a:defRPr>
            </a:lvl1pPr>
          </a:lstStyle>
          <a:p>
            <a:r>
              <a:t>Make all things Asynchronous</a:t>
            </a:r>
          </a:p>
        </p:txBody>
      </p:sp>
      <p:pic>
        <p:nvPicPr>
          <p:cNvPr id="1449" name="Image" descr="Image"/>
          <p:cNvPicPr>
            <a:picLocks noChangeAspect="1"/>
          </p:cNvPicPr>
          <p:nvPr/>
        </p:nvPicPr>
        <p:blipFill>
          <a:blip r:embed="rId2">
            <a:extLst/>
          </a:blip>
          <a:stretch>
            <a:fillRect/>
          </a:stretch>
        </p:blipFill>
        <p:spPr>
          <a:xfrm>
            <a:off x="6503658" y="3970724"/>
            <a:ext cx="11358824" cy="741934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1" name="Image" descr="Image"/>
          <p:cNvPicPr>
            <a:picLocks noChangeAspect="1"/>
          </p:cNvPicPr>
          <p:nvPr/>
        </p:nvPicPr>
        <p:blipFill>
          <a:blip r:embed="rId2">
            <a:extLst/>
          </a:blip>
          <a:stretch>
            <a:fillRect/>
          </a:stretch>
        </p:blipFill>
        <p:spPr>
          <a:xfrm>
            <a:off x="7200404" y="300099"/>
            <a:ext cx="9965332" cy="1249652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 name="Paradigmes"/>
          <p:cNvSpPr txBox="1">
            <a:spLocks noGrp="1"/>
          </p:cNvSpPr>
          <p:nvPr>
            <p:ph type="title"/>
          </p:nvPr>
        </p:nvSpPr>
        <p:spPr>
          <a:prstGeom prst="rect">
            <a:avLst/>
          </a:prstGeom>
        </p:spPr>
        <p:txBody>
          <a:bodyPr/>
          <a:lstStyle/>
          <a:p>
            <a:r>
              <a:t>Paradigmes</a:t>
            </a:r>
          </a:p>
        </p:txBody>
      </p:sp>
      <p:sp>
        <p:nvSpPr>
          <p:cNvPr id="1454" name="Line"/>
          <p:cNvSpPr/>
          <p:nvPr/>
        </p:nvSpPr>
        <p:spPr>
          <a:xfrm flipV="1">
            <a:off x="12031124" y="4335926"/>
            <a:ext cx="1" cy="6818037"/>
          </a:xfrm>
          <a:prstGeom prst="line">
            <a:avLst/>
          </a:prstGeom>
          <a:ln w="101600">
            <a:solidFill>
              <a:srgbClr val="A599AA"/>
            </a:solidFill>
            <a:custDash>
              <a:ds d="200000" sp="200000"/>
            </a:custDash>
            <a:miter lim="400000"/>
          </a:ln>
        </p:spPr>
        <p:txBody>
          <a:bodyPr lIns="71437" tIns="71437" rIns="71437" bIns="71437" anchor="ctr"/>
          <a:lstStyle/>
          <a:p>
            <a:pPr>
              <a:defRPr sz="3600"/>
            </a:pPr>
            <a:endParaRPr/>
          </a:p>
        </p:txBody>
      </p:sp>
      <p:sp>
        <p:nvSpPr>
          <p:cNvPr id="1455" name="RPC  paradigm"/>
          <p:cNvSpPr txBox="1"/>
          <p:nvPr/>
        </p:nvSpPr>
        <p:spPr>
          <a:xfrm>
            <a:off x="1389891" y="3620528"/>
            <a:ext cx="9350379" cy="168749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7000" b="1">
                <a:solidFill>
                  <a:srgbClr val="E8A432"/>
                </a:solidFill>
                <a:latin typeface="+mn-lt"/>
                <a:ea typeface="+mn-ea"/>
                <a:cs typeface="+mn-cs"/>
                <a:sym typeface="Helvetica"/>
              </a:defRPr>
            </a:lvl1pPr>
          </a:lstStyle>
          <a:p>
            <a:r>
              <a:t>RPC  paradigm</a:t>
            </a:r>
          </a:p>
        </p:txBody>
      </p:sp>
      <p:grpSp>
        <p:nvGrpSpPr>
          <p:cNvPr id="1460" name="Group"/>
          <p:cNvGrpSpPr/>
          <p:nvPr/>
        </p:nvGrpSpPr>
        <p:grpSpPr>
          <a:xfrm>
            <a:off x="952316" y="6363453"/>
            <a:ext cx="10225529" cy="4197540"/>
            <a:chOff x="0" y="0"/>
            <a:chExt cx="10225527" cy="4197539"/>
          </a:xfrm>
        </p:grpSpPr>
        <p:sp>
          <p:nvSpPr>
            <p:cNvPr id="1456" name="Line"/>
            <p:cNvSpPr/>
            <p:nvPr/>
          </p:nvSpPr>
          <p:spPr>
            <a:xfrm>
              <a:off x="3466936" y="2398967"/>
              <a:ext cx="3339438" cy="1"/>
            </a:xfrm>
            <a:prstGeom prst="line">
              <a:avLst/>
            </a:prstGeom>
            <a:noFill/>
            <a:ln w="88900" cap="flat">
              <a:solidFill>
                <a:srgbClr val="A599AA"/>
              </a:solidFill>
              <a:prstDash val="solid"/>
              <a:miter lim="400000"/>
              <a:tailEnd type="triangle" w="med" len="med"/>
            </a:ln>
            <a:effectLst/>
          </p:spPr>
          <p:txBody>
            <a:bodyPr wrap="square" lIns="71437" tIns="71437" rIns="71437" bIns="71437" numCol="1" anchor="ctr">
              <a:noAutofit/>
            </a:bodyPr>
            <a:lstStyle/>
            <a:p>
              <a:pPr>
                <a:defRPr sz="3600"/>
              </a:pPr>
              <a:endParaRPr/>
            </a:p>
          </p:txBody>
        </p:sp>
        <p:sp>
          <p:nvSpPr>
            <p:cNvPr id="1457" name="on réduit le couplage (binaire-&gt;XML)"/>
            <p:cNvSpPr txBox="1"/>
            <p:nvPr/>
          </p:nvSpPr>
          <p:spPr>
            <a:xfrm>
              <a:off x="1842403" y="2588086"/>
              <a:ext cx="5968195" cy="16094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4100" b="1">
                  <a:solidFill>
                    <a:srgbClr val="A599AA"/>
                  </a:solidFill>
                  <a:latin typeface="+mn-lt"/>
                  <a:ea typeface="+mn-ea"/>
                  <a:cs typeface="+mn-cs"/>
                  <a:sym typeface="Helvetica"/>
                </a:defRPr>
              </a:pPr>
              <a:r>
                <a:t>on réduit le couplage</a:t>
              </a:r>
              <a:br/>
              <a:r>
                <a:t>(binaire-&gt;XML)</a:t>
              </a:r>
            </a:p>
          </p:txBody>
        </p:sp>
        <p:sp>
          <p:nvSpPr>
            <p:cNvPr id="1458" name="CORBA - RMI - EJB"/>
            <p:cNvSpPr/>
            <p:nvPr/>
          </p:nvSpPr>
          <p:spPr>
            <a:xfrm>
              <a:off x="0" y="0"/>
              <a:ext cx="5092346" cy="1636938"/>
            </a:xfrm>
            <a:prstGeom prst="leftRightArrow">
              <a:avLst>
                <a:gd name="adj1" fmla="val 82368"/>
                <a:gd name="adj2" fmla="val 27022"/>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600" b="1">
                  <a:latin typeface="+mn-lt"/>
                  <a:ea typeface="+mn-ea"/>
                  <a:cs typeface="+mn-cs"/>
                  <a:sym typeface="Helvetica"/>
                </a:defRPr>
              </a:lvl1pPr>
            </a:lstStyle>
            <a:p>
              <a:r>
                <a:t>CORBA - RMI - EJB</a:t>
              </a:r>
            </a:p>
          </p:txBody>
        </p:sp>
        <p:sp>
          <p:nvSpPr>
            <p:cNvPr id="1459" name="SOAP WS"/>
            <p:cNvSpPr/>
            <p:nvPr/>
          </p:nvSpPr>
          <p:spPr>
            <a:xfrm>
              <a:off x="5133181" y="0"/>
              <a:ext cx="5092347" cy="1636938"/>
            </a:xfrm>
            <a:prstGeom prst="leftRightArrow">
              <a:avLst>
                <a:gd name="adj1" fmla="val 82368"/>
                <a:gd name="adj2" fmla="val 27022"/>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600" b="1">
                  <a:latin typeface="+mn-lt"/>
                  <a:ea typeface="+mn-ea"/>
                  <a:cs typeface="+mn-cs"/>
                  <a:sym typeface="Helvetica"/>
                </a:defRPr>
              </a:lvl1pPr>
            </a:lstStyle>
            <a:p>
              <a:r>
                <a:t>SOAP WS</a:t>
              </a:r>
            </a:p>
          </p:txBody>
        </p:sp>
      </p:grpSp>
      <p:grpSp>
        <p:nvGrpSpPr>
          <p:cNvPr id="1467" name="Group"/>
          <p:cNvGrpSpPr/>
          <p:nvPr/>
        </p:nvGrpSpPr>
        <p:grpSpPr>
          <a:xfrm>
            <a:off x="13058928" y="3744098"/>
            <a:ext cx="10225529" cy="6816895"/>
            <a:chOff x="0" y="0"/>
            <a:chExt cx="10225527" cy="6816894"/>
          </a:xfrm>
        </p:grpSpPr>
        <p:sp>
          <p:nvSpPr>
            <p:cNvPr id="1461" name="REST  paradigm"/>
            <p:cNvSpPr txBox="1"/>
            <p:nvPr/>
          </p:nvSpPr>
          <p:spPr>
            <a:xfrm>
              <a:off x="263052" y="0"/>
              <a:ext cx="9699426" cy="1636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b="1">
                  <a:solidFill>
                    <a:srgbClr val="E8A432"/>
                  </a:solidFill>
                  <a:latin typeface="+mn-lt"/>
                  <a:ea typeface="+mn-ea"/>
                  <a:cs typeface="+mn-cs"/>
                  <a:sym typeface="Helvetica"/>
                </a:defRPr>
              </a:lvl1pPr>
            </a:lstStyle>
            <a:p>
              <a:r>
                <a:t>REST  paradigm</a:t>
              </a:r>
            </a:p>
          </p:txBody>
        </p:sp>
        <p:grpSp>
          <p:nvGrpSpPr>
            <p:cNvPr id="1466" name="Group"/>
            <p:cNvGrpSpPr/>
            <p:nvPr/>
          </p:nvGrpSpPr>
          <p:grpSpPr>
            <a:xfrm>
              <a:off x="0" y="2619354"/>
              <a:ext cx="10225528" cy="4197541"/>
              <a:chOff x="0" y="0"/>
              <a:chExt cx="10225527" cy="4197539"/>
            </a:xfrm>
          </p:grpSpPr>
          <p:sp>
            <p:nvSpPr>
              <p:cNvPr id="1462" name="Line"/>
              <p:cNvSpPr/>
              <p:nvPr/>
            </p:nvSpPr>
            <p:spPr>
              <a:xfrm>
                <a:off x="3466936" y="2398967"/>
                <a:ext cx="3339439" cy="1"/>
              </a:xfrm>
              <a:prstGeom prst="line">
                <a:avLst/>
              </a:prstGeom>
              <a:noFill/>
              <a:ln w="88900" cap="flat">
                <a:solidFill>
                  <a:srgbClr val="A599AA"/>
                </a:solidFill>
                <a:prstDash val="solid"/>
                <a:miter lim="400000"/>
                <a:tailEnd type="triangle" w="med" len="med"/>
              </a:ln>
              <a:effectLst/>
            </p:spPr>
            <p:txBody>
              <a:bodyPr wrap="square" lIns="71437" tIns="71437" rIns="71437" bIns="71437" numCol="1" anchor="ctr">
                <a:noAutofit/>
              </a:bodyPr>
              <a:lstStyle/>
              <a:p>
                <a:pPr>
                  <a:defRPr sz="3600"/>
                </a:pPr>
                <a:endParaRPr/>
              </a:p>
            </p:txBody>
          </p:sp>
          <p:sp>
            <p:nvSpPr>
              <p:cNvPr id="1463" name="on réduit le couplage (URIs-&gt;hypermedia)"/>
              <p:cNvSpPr txBox="1"/>
              <p:nvPr/>
            </p:nvSpPr>
            <p:spPr>
              <a:xfrm>
                <a:off x="1842403" y="2588086"/>
                <a:ext cx="5968195" cy="16094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4100" b="1">
                    <a:solidFill>
                      <a:srgbClr val="A599AA"/>
                    </a:solidFill>
                    <a:latin typeface="+mn-lt"/>
                    <a:ea typeface="+mn-ea"/>
                    <a:cs typeface="+mn-cs"/>
                    <a:sym typeface="Helvetica"/>
                  </a:defRPr>
                </a:pPr>
                <a:r>
                  <a:t>on réduit le couplage</a:t>
                </a:r>
                <a:br/>
                <a:r>
                  <a:t>(URIs-&gt;hypermedia)</a:t>
                </a:r>
              </a:p>
            </p:txBody>
          </p:sp>
          <p:sp>
            <p:nvSpPr>
              <p:cNvPr id="1464" name="REST"/>
              <p:cNvSpPr/>
              <p:nvPr/>
            </p:nvSpPr>
            <p:spPr>
              <a:xfrm>
                <a:off x="0" y="0"/>
                <a:ext cx="5092346" cy="1636938"/>
              </a:xfrm>
              <a:prstGeom prst="leftRightArrow">
                <a:avLst>
                  <a:gd name="adj1" fmla="val 82368"/>
                  <a:gd name="adj2" fmla="val 27022"/>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600" b="1">
                    <a:latin typeface="+mn-lt"/>
                    <a:ea typeface="+mn-ea"/>
                    <a:cs typeface="+mn-cs"/>
                    <a:sym typeface="Helvetica"/>
                  </a:defRPr>
                </a:lvl1pPr>
              </a:lstStyle>
              <a:p>
                <a:r>
                  <a:t>REST</a:t>
                </a:r>
              </a:p>
            </p:txBody>
          </p:sp>
          <p:sp>
            <p:nvSpPr>
              <p:cNvPr id="1465" name="HATEOAS"/>
              <p:cNvSpPr/>
              <p:nvPr/>
            </p:nvSpPr>
            <p:spPr>
              <a:xfrm>
                <a:off x="5133182" y="0"/>
                <a:ext cx="5092346" cy="1636938"/>
              </a:xfrm>
              <a:prstGeom prst="leftRightArrow">
                <a:avLst>
                  <a:gd name="adj1" fmla="val 82368"/>
                  <a:gd name="adj2" fmla="val 27022"/>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600" b="1">
                    <a:latin typeface="+mn-lt"/>
                    <a:ea typeface="+mn-ea"/>
                    <a:cs typeface="+mn-cs"/>
                    <a:sym typeface="Helvetica"/>
                  </a:defRPr>
                </a:lvl1pPr>
              </a:lstStyle>
              <a:p>
                <a:r>
                  <a:t>HATEOAS</a:t>
                </a:r>
              </a:p>
            </p:txBody>
          </p:sp>
        </p:grpSp>
      </p:gr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 name="Paradigmes"/>
          <p:cNvSpPr txBox="1">
            <a:spLocks noGrp="1"/>
          </p:cNvSpPr>
          <p:nvPr>
            <p:ph type="title"/>
          </p:nvPr>
        </p:nvSpPr>
        <p:spPr>
          <a:prstGeom prst="rect">
            <a:avLst/>
          </a:prstGeom>
        </p:spPr>
        <p:txBody>
          <a:bodyPr/>
          <a:lstStyle/>
          <a:p>
            <a:r>
              <a:t>Paradigmes</a:t>
            </a:r>
          </a:p>
        </p:txBody>
      </p:sp>
      <p:grpSp>
        <p:nvGrpSpPr>
          <p:cNvPr id="1476" name="Group"/>
          <p:cNvGrpSpPr/>
          <p:nvPr/>
        </p:nvGrpSpPr>
        <p:grpSpPr>
          <a:xfrm>
            <a:off x="6062674" y="3506863"/>
            <a:ext cx="12714474" cy="8476163"/>
            <a:chOff x="0" y="0"/>
            <a:chExt cx="12714473" cy="8476161"/>
          </a:xfrm>
        </p:grpSpPr>
        <p:sp>
          <p:nvSpPr>
            <p:cNvPr id="1470" name="MoM  paradigm"/>
            <p:cNvSpPr txBox="1"/>
            <p:nvPr/>
          </p:nvSpPr>
          <p:spPr>
            <a:xfrm>
              <a:off x="327080" y="0"/>
              <a:ext cx="12060317" cy="2035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10000" b="1">
                  <a:solidFill>
                    <a:srgbClr val="E8A432"/>
                  </a:solidFill>
                  <a:latin typeface="+mn-lt"/>
                  <a:ea typeface="+mn-ea"/>
                  <a:cs typeface="+mn-cs"/>
                  <a:sym typeface="Helvetica"/>
                </a:defRPr>
              </a:lvl1pPr>
            </a:lstStyle>
            <a:p>
              <a:r>
                <a:t>MoM  paradigm</a:t>
              </a:r>
            </a:p>
          </p:txBody>
        </p:sp>
        <p:grpSp>
          <p:nvGrpSpPr>
            <p:cNvPr id="1475" name="Group"/>
            <p:cNvGrpSpPr/>
            <p:nvPr/>
          </p:nvGrpSpPr>
          <p:grpSpPr>
            <a:xfrm>
              <a:off x="0" y="3256919"/>
              <a:ext cx="12714474" cy="5219243"/>
              <a:chOff x="0" y="0"/>
              <a:chExt cx="12714473" cy="5219242"/>
            </a:xfrm>
          </p:grpSpPr>
          <p:sp>
            <p:nvSpPr>
              <p:cNvPr id="1471" name="Line"/>
              <p:cNvSpPr/>
              <p:nvPr/>
            </p:nvSpPr>
            <p:spPr>
              <a:xfrm>
                <a:off x="4310806" y="2982888"/>
                <a:ext cx="4152275" cy="1"/>
              </a:xfrm>
              <a:prstGeom prst="line">
                <a:avLst/>
              </a:prstGeom>
              <a:noFill/>
              <a:ln w="88900" cap="flat">
                <a:solidFill>
                  <a:srgbClr val="A599AA"/>
                </a:solidFill>
                <a:prstDash val="solid"/>
                <a:miter lim="400000"/>
                <a:tailEnd type="triangle" w="med" len="med"/>
              </a:ln>
              <a:effectLst/>
            </p:spPr>
            <p:txBody>
              <a:bodyPr wrap="square" lIns="71437" tIns="71437" rIns="71437" bIns="71437" numCol="1" anchor="ctr">
                <a:noAutofit/>
              </a:bodyPr>
              <a:lstStyle/>
              <a:p>
                <a:pPr>
                  <a:defRPr sz="3600"/>
                </a:pPr>
                <a:endParaRPr/>
              </a:p>
            </p:txBody>
          </p:sp>
          <p:sp>
            <p:nvSpPr>
              <p:cNvPr id="1472" name="on réduit le couplage (API-&gt;protocol)"/>
              <p:cNvSpPr txBox="1"/>
              <p:nvPr/>
            </p:nvSpPr>
            <p:spPr>
              <a:xfrm>
                <a:off x="2290853" y="3218039"/>
                <a:ext cx="7420884" cy="20012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4100" b="1">
                    <a:solidFill>
                      <a:srgbClr val="A599AA"/>
                    </a:solidFill>
                    <a:latin typeface="+mn-lt"/>
                    <a:ea typeface="+mn-ea"/>
                    <a:cs typeface="+mn-cs"/>
                    <a:sym typeface="Helvetica"/>
                  </a:defRPr>
                </a:pPr>
                <a:r>
                  <a:t>on réduit le couplage</a:t>
                </a:r>
                <a:br/>
                <a:r>
                  <a:t>(API-&gt;protocol)</a:t>
                </a:r>
              </a:p>
            </p:txBody>
          </p:sp>
          <p:sp>
            <p:nvSpPr>
              <p:cNvPr id="1473" name="JMS"/>
              <p:cNvSpPr/>
              <p:nvPr/>
            </p:nvSpPr>
            <p:spPr>
              <a:xfrm>
                <a:off x="0" y="0"/>
                <a:ext cx="6331849" cy="2035378"/>
              </a:xfrm>
              <a:prstGeom prst="leftRightArrow">
                <a:avLst>
                  <a:gd name="adj1" fmla="val 82368"/>
                  <a:gd name="adj2" fmla="val 27022"/>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100" b="1">
                    <a:latin typeface="+mn-lt"/>
                    <a:ea typeface="+mn-ea"/>
                    <a:cs typeface="+mn-cs"/>
                    <a:sym typeface="Helvetica"/>
                  </a:defRPr>
                </a:lvl1pPr>
              </a:lstStyle>
              <a:p>
                <a:r>
                  <a:t>JMS</a:t>
                </a:r>
              </a:p>
            </p:txBody>
          </p:sp>
          <p:sp>
            <p:nvSpPr>
              <p:cNvPr id="1474" name="AMQP"/>
              <p:cNvSpPr/>
              <p:nvPr/>
            </p:nvSpPr>
            <p:spPr>
              <a:xfrm>
                <a:off x="6382624" y="0"/>
                <a:ext cx="6331850" cy="2035378"/>
              </a:xfrm>
              <a:prstGeom prst="leftRightArrow">
                <a:avLst>
                  <a:gd name="adj1" fmla="val 82368"/>
                  <a:gd name="adj2" fmla="val 27022"/>
                </a:avLst>
              </a:prstGeom>
              <a:solidFill>
                <a:srgbClr val="4F4851"/>
              </a:solidFill>
              <a:ln w="38100" cap="flat">
                <a:solidFill>
                  <a:srgbClr val="A599AA"/>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100" b="1">
                    <a:latin typeface="+mn-lt"/>
                    <a:ea typeface="+mn-ea"/>
                    <a:cs typeface="+mn-cs"/>
                    <a:sym typeface="Helvetica"/>
                  </a:defRPr>
                </a:lvl1pPr>
              </a:lstStyle>
              <a:p>
                <a:r>
                  <a:t>AMQP</a:t>
                </a:r>
              </a:p>
            </p:txBody>
          </p:sp>
        </p:grpSp>
      </p:gr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 name="Effectivement, on n’est pas obligé de n’utiliser que …"/>
          <p:cNvSpPr txBox="1">
            <a:spLocks noGrp="1"/>
          </p:cNvSpPr>
          <p:nvPr>
            <p:ph type="body" sz="half" idx="1"/>
          </p:nvPr>
        </p:nvSpPr>
        <p:spPr>
          <a:xfrm>
            <a:off x="4363877" y="4811004"/>
            <a:ext cx="15656246" cy="5232527"/>
          </a:xfrm>
          <a:prstGeom prst="rect">
            <a:avLst/>
          </a:prstGeom>
        </p:spPr>
        <p:txBody>
          <a:bodyPr/>
          <a:lstStyle>
            <a:lvl1pPr algn="ctr" defTabSz="451842">
              <a:spcBef>
                <a:spcPts val="3200"/>
              </a:spcBef>
              <a:defRPr sz="11000"/>
            </a:lvl1pPr>
          </a:lstStyle>
          <a:p>
            <a:r>
              <a:t>Effectivement, on n’est pas obligé de n’utiliser que …</a:t>
            </a:r>
          </a:p>
        </p:txBody>
      </p:sp>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5" name="Group"/>
          <p:cNvGrpSpPr/>
          <p:nvPr/>
        </p:nvGrpSpPr>
        <p:grpSpPr>
          <a:xfrm>
            <a:off x="7723330" y="230083"/>
            <a:ext cx="8937340" cy="12512275"/>
            <a:chOff x="0" y="0"/>
            <a:chExt cx="8937338" cy="12512274"/>
          </a:xfrm>
        </p:grpSpPr>
        <p:pic>
          <p:nvPicPr>
            <p:cNvPr id="1480" name="Image" descr="Image"/>
            <p:cNvPicPr>
              <a:picLocks noChangeAspect="1"/>
            </p:cNvPicPr>
            <p:nvPr/>
          </p:nvPicPr>
          <p:blipFill>
            <a:blip r:embed="rId3">
              <a:extLst/>
            </a:blip>
            <a:stretch>
              <a:fillRect/>
            </a:stretch>
          </p:blipFill>
          <p:spPr>
            <a:xfrm>
              <a:off x="0" y="0"/>
              <a:ext cx="8937339" cy="12512275"/>
            </a:xfrm>
            <a:prstGeom prst="rect">
              <a:avLst/>
            </a:prstGeom>
            <a:ln w="12700" cap="flat">
              <a:noFill/>
              <a:miter lim="400000"/>
            </a:ln>
            <a:effectLst/>
          </p:spPr>
        </p:pic>
        <p:grpSp>
          <p:nvGrpSpPr>
            <p:cNvPr id="1483" name="Group"/>
            <p:cNvGrpSpPr/>
            <p:nvPr/>
          </p:nvGrpSpPr>
          <p:grpSpPr>
            <a:xfrm>
              <a:off x="914039" y="10229080"/>
              <a:ext cx="7109260" cy="1349236"/>
              <a:chOff x="0" y="0"/>
              <a:chExt cx="7109259" cy="1349235"/>
            </a:xfrm>
          </p:grpSpPr>
          <p:sp>
            <p:nvSpPr>
              <p:cNvPr id="1481" name="Rectangle"/>
              <p:cNvSpPr/>
              <p:nvPr/>
            </p:nvSpPr>
            <p:spPr>
              <a:xfrm>
                <a:off x="0" y="0"/>
                <a:ext cx="7109260" cy="1349236"/>
              </a:xfrm>
              <a:prstGeom prst="rect">
                <a:avLst/>
              </a:prstGeom>
              <a:blipFill rotWithShape="1">
                <a:blip r:embed="rId4"/>
                <a:srcRect/>
                <a:tile tx="0" ty="0" sx="100000" sy="100000" flip="none" algn="tl"/>
              </a:blipFill>
              <a:ln w="12700" cap="flat">
                <a:noFill/>
                <a:miter lim="400000"/>
              </a:ln>
              <a:effectLst/>
            </p:spPr>
            <p:txBody>
              <a:bodyPr wrap="square" lIns="71437" tIns="71437" rIns="71437" bIns="71437" numCol="1" anchor="ctr">
                <a:noAutofit/>
              </a:bodyPr>
              <a:lstStyle/>
              <a:p>
                <a:pPr>
                  <a:defRPr sz="3600"/>
                </a:pPr>
                <a:endParaRPr/>
              </a:p>
            </p:txBody>
          </p:sp>
          <p:sp>
            <p:nvSpPr>
              <p:cNvPr id="1482" name="REST/JSON"/>
              <p:cNvSpPr txBox="1"/>
              <p:nvPr/>
            </p:nvSpPr>
            <p:spPr>
              <a:xfrm>
                <a:off x="796050" y="61322"/>
                <a:ext cx="5517159" cy="1226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10800">
                    <a:solidFill>
                      <a:srgbClr val="000000"/>
                    </a:solidFill>
                    <a:latin typeface="DIN Condensed"/>
                    <a:ea typeface="DIN Condensed"/>
                    <a:cs typeface="DIN Condensed"/>
                    <a:sym typeface="DIN Condensed"/>
                  </a:defRPr>
                </a:lvl1pPr>
              </a:lstStyle>
              <a:p>
                <a:r>
                  <a:t>REST/JSON</a:t>
                </a:r>
              </a:p>
            </p:txBody>
          </p:sp>
        </p:grpSp>
        <p:sp>
          <p:nvSpPr>
            <p:cNvPr id="1484" name="Square"/>
            <p:cNvSpPr/>
            <p:nvPr/>
          </p:nvSpPr>
          <p:spPr>
            <a:xfrm>
              <a:off x="6233364" y="6225145"/>
              <a:ext cx="1270001" cy="1270001"/>
            </a:xfrm>
            <a:prstGeom prst="rect">
              <a:avLst/>
            </a:prstGeom>
            <a:solidFill>
              <a:srgbClr val="FFF86F"/>
            </a:solidFill>
            <a:ln w="12700" cap="flat">
              <a:noFill/>
              <a:miter lim="400000"/>
            </a:ln>
            <a:effectLst/>
          </p:spPr>
          <p:txBody>
            <a:bodyPr wrap="square" lIns="71437" tIns="71437" rIns="71437" bIns="71437" numCol="1" anchor="ctr">
              <a:noAutofit/>
            </a:bodyPr>
            <a:lstStyle/>
            <a:p>
              <a:pPr>
                <a:defRPr sz="3600"/>
              </a:pPr>
              <a:endParaRPr/>
            </a:p>
          </p:txBody>
        </p:sp>
      </p:grpSp>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 name="Meilleur découplage (topic based)…"/>
          <p:cNvSpPr txBox="1">
            <a:spLocks noGrp="1"/>
          </p:cNvSpPr>
          <p:nvPr>
            <p:ph type="body" idx="1"/>
          </p:nvPr>
        </p:nvSpPr>
        <p:spPr>
          <a:xfrm>
            <a:off x="3079648" y="3647044"/>
            <a:ext cx="17810979" cy="7576422"/>
          </a:xfrm>
          <a:prstGeom prst="rect">
            <a:avLst/>
          </a:prstGeom>
        </p:spPr>
        <p:txBody>
          <a:bodyPr anchor="ctr"/>
          <a:lstStyle/>
          <a:p>
            <a:pPr algn="ctr" defTabSz="780454">
              <a:spcBef>
                <a:spcPts val="5600"/>
              </a:spcBef>
              <a:defRPr sz="5985"/>
            </a:pPr>
            <a:r>
              <a:t>Meilleur découplage (topic based)</a:t>
            </a:r>
          </a:p>
          <a:p>
            <a:pPr algn="ctr" defTabSz="780454">
              <a:spcBef>
                <a:spcPts val="5600"/>
              </a:spcBef>
              <a:defRPr sz="5985"/>
            </a:pPr>
            <a:r>
              <a:t>Absorbe la charge (de distribution)</a:t>
            </a:r>
          </a:p>
          <a:p>
            <a:pPr algn="ctr" defTabSz="780454">
              <a:spcBef>
                <a:spcPts val="5600"/>
              </a:spcBef>
              <a:defRPr sz="5985"/>
            </a:pPr>
            <a:r>
              <a:t>Load Balancing (des consommateurs)</a:t>
            </a:r>
          </a:p>
          <a:p>
            <a:pPr algn="ctr" defTabSz="780454">
              <a:spcBef>
                <a:spcPts val="5600"/>
              </a:spcBef>
              <a:defRPr sz="5985"/>
            </a:pPr>
            <a:r>
              <a:t>Scenarii de résilience (FT)</a:t>
            </a:r>
          </a:p>
          <a:p>
            <a:pPr algn="ctr" defTabSz="780454">
              <a:spcBef>
                <a:spcPts val="5600"/>
              </a:spcBef>
              <a:defRPr sz="5985"/>
            </a:pPr>
            <a:r>
              <a:t>Gère les connexions</a:t>
            </a:r>
          </a:p>
        </p:txBody>
      </p:sp>
      <p:sp>
        <p:nvSpPr>
          <p:cNvPr id="1490" name="Un bon MoM, ça peut toujours servir !"/>
          <p:cNvSpPr txBox="1">
            <a:spLocks noGrp="1"/>
          </p:cNvSpPr>
          <p:nvPr>
            <p:ph type="title"/>
          </p:nvPr>
        </p:nvSpPr>
        <p:spPr>
          <a:xfrm>
            <a:off x="1485743" y="-7528"/>
            <a:ext cx="20998788" cy="2579983"/>
          </a:xfrm>
          <a:prstGeom prst="rect">
            <a:avLst/>
          </a:prstGeom>
        </p:spPr>
        <p:txBody>
          <a:bodyPr/>
          <a:lstStyle>
            <a:lvl1pPr defTabSz="714732">
              <a:defRPr sz="9744"/>
            </a:lvl1pPr>
          </a:lstStyle>
          <a:p>
            <a:r>
              <a:t>Un bon MoM, ça peut toujours servir !</a:t>
            </a:r>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 name="MoM classique (*MQ)"/>
          <p:cNvSpPr txBox="1">
            <a:spLocks noGrp="1"/>
          </p:cNvSpPr>
          <p:nvPr>
            <p:ph type="title"/>
          </p:nvPr>
        </p:nvSpPr>
        <p:spPr>
          <a:xfrm>
            <a:off x="2128027" y="44188"/>
            <a:ext cx="20127946" cy="2579983"/>
          </a:xfrm>
          <a:prstGeom prst="rect">
            <a:avLst/>
          </a:prstGeom>
        </p:spPr>
        <p:txBody>
          <a:bodyPr/>
          <a:lstStyle/>
          <a:p>
            <a:r>
              <a:t>MoM classique (*MQ)</a:t>
            </a:r>
          </a:p>
        </p:txBody>
      </p:sp>
      <p:sp>
        <p:nvSpPr>
          <p:cNvPr id="1493"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1497" name="Group"/>
          <p:cNvGrpSpPr/>
          <p:nvPr/>
        </p:nvGrpSpPr>
        <p:grpSpPr>
          <a:xfrm>
            <a:off x="12933347" y="5462365"/>
            <a:ext cx="2335691" cy="3758484"/>
            <a:chOff x="0" y="0"/>
            <a:chExt cx="2335689" cy="3758483"/>
          </a:xfrm>
        </p:grpSpPr>
        <p:sp>
          <p:nvSpPr>
            <p:cNvPr id="1494"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495"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496"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498"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499"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500"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501"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502"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1503"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504"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505"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1506"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507"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1511" name="Group"/>
          <p:cNvGrpSpPr/>
          <p:nvPr/>
        </p:nvGrpSpPr>
        <p:grpSpPr>
          <a:xfrm>
            <a:off x="4074544" y="5462365"/>
            <a:ext cx="2335691" cy="3758484"/>
            <a:chOff x="0" y="0"/>
            <a:chExt cx="2335689" cy="3758483"/>
          </a:xfrm>
        </p:grpSpPr>
        <p:sp>
          <p:nvSpPr>
            <p:cNvPr id="1508"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1509"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10"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515" name="Group"/>
          <p:cNvGrpSpPr/>
          <p:nvPr/>
        </p:nvGrpSpPr>
        <p:grpSpPr>
          <a:xfrm>
            <a:off x="15808146" y="5462365"/>
            <a:ext cx="2335691" cy="3758484"/>
            <a:chOff x="0" y="0"/>
            <a:chExt cx="2335689" cy="3758483"/>
          </a:xfrm>
        </p:grpSpPr>
        <p:sp>
          <p:nvSpPr>
            <p:cNvPr id="1512"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1513"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14"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519" name="Group"/>
          <p:cNvGrpSpPr/>
          <p:nvPr/>
        </p:nvGrpSpPr>
        <p:grpSpPr>
          <a:xfrm>
            <a:off x="18682946" y="5462365"/>
            <a:ext cx="2335691" cy="3758484"/>
            <a:chOff x="0" y="0"/>
            <a:chExt cx="2335689" cy="3758483"/>
          </a:xfrm>
        </p:grpSpPr>
        <p:sp>
          <p:nvSpPr>
            <p:cNvPr id="1516"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1517"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18"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520"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1521"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1528" name="Group"/>
          <p:cNvGrpSpPr/>
          <p:nvPr/>
        </p:nvGrpSpPr>
        <p:grpSpPr>
          <a:xfrm>
            <a:off x="21257040" y="445781"/>
            <a:ext cx="1919307" cy="1776796"/>
            <a:chOff x="0" y="0"/>
            <a:chExt cx="1919305" cy="1776795"/>
          </a:xfrm>
        </p:grpSpPr>
        <p:sp>
          <p:nvSpPr>
            <p:cNvPr id="1522"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1527" name="Group"/>
            <p:cNvGrpSpPr/>
            <p:nvPr/>
          </p:nvGrpSpPr>
          <p:grpSpPr>
            <a:xfrm>
              <a:off x="127609" y="56353"/>
              <a:ext cx="1664087" cy="1664088"/>
              <a:chOff x="0" y="0"/>
              <a:chExt cx="1664086" cy="1664086"/>
            </a:xfrm>
          </p:grpSpPr>
          <p:grpSp>
            <p:nvGrpSpPr>
              <p:cNvPr id="1525" name="Group"/>
              <p:cNvGrpSpPr/>
              <p:nvPr/>
            </p:nvGrpSpPr>
            <p:grpSpPr>
              <a:xfrm>
                <a:off x="0" y="0"/>
                <a:ext cx="1664087" cy="1664087"/>
                <a:chOff x="0" y="0"/>
                <a:chExt cx="1664086" cy="1664086"/>
              </a:xfrm>
            </p:grpSpPr>
            <p:pic>
              <p:nvPicPr>
                <p:cNvPr id="1523"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1524"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1526"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1534" name="Group"/>
          <p:cNvGrpSpPr/>
          <p:nvPr/>
        </p:nvGrpSpPr>
        <p:grpSpPr>
          <a:xfrm>
            <a:off x="12933347" y="5462365"/>
            <a:ext cx="2335691" cy="3758484"/>
            <a:chOff x="0" y="0"/>
            <a:chExt cx="2335689" cy="3758483"/>
          </a:xfrm>
        </p:grpSpPr>
        <p:sp>
          <p:nvSpPr>
            <p:cNvPr id="1531"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532"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33"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535"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536"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537"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538"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539"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1540"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541"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542"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1543"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544"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1548" name="Group"/>
          <p:cNvGrpSpPr/>
          <p:nvPr/>
        </p:nvGrpSpPr>
        <p:grpSpPr>
          <a:xfrm>
            <a:off x="4074544" y="5462365"/>
            <a:ext cx="2335691" cy="3758484"/>
            <a:chOff x="0" y="0"/>
            <a:chExt cx="2335689" cy="3758483"/>
          </a:xfrm>
        </p:grpSpPr>
        <p:sp>
          <p:nvSpPr>
            <p:cNvPr id="1545"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1546"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47"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552" name="Group"/>
          <p:cNvGrpSpPr/>
          <p:nvPr/>
        </p:nvGrpSpPr>
        <p:grpSpPr>
          <a:xfrm>
            <a:off x="15808146" y="5462365"/>
            <a:ext cx="2335691" cy="3758484"/>
            <a:chOff x="0" y="0"/>
            <a:chExt cx="2335689" cy="3758483"/>
          </a:xfrm>
        </p:grpSpPr>
        <p:sp>
          <p:nvSpPr>
            <p:cNvPr id="1549"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1550"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51"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556" name="Group"/>
          <p:cNvGrpSpPr/>
          <p:nvPr/>
        </p:nvGrpSpPr>
        <p:grpSpPr>
          <a:xfrm>
            <a:off x="18682946" y="5462365"/>
            <a:ext cx="2335691" cy="3758484"/>
            <a:chOff x="0" y="0"/>
            <a:chExt cx="2335689" cy="3758483"/>
          </a:xfrm>
        </p:grpSpPr>
        <p:sp>
          <p:nvSpPr>
            <p:cNvPr id="1553"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1554"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55"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557"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1563" name="Group"/>
          <p:cNvGrpSpPr/>
          <p:nvPr/>
        </p:nvGrpSpPr>
        <p:grpSpPr>
          <a:xfrm>
            <a:off x="5656647" y="7476501"/>
            <a:ext cx="1798410" cy="1075842"/>
            <a:chOff x="0" y="0"/>
            <a:chExt cx="1798408" cy="1075841"/>
          </a:xfrm>
        </p:grpSpPr>
        <p:grpSp>
          <p:nvGrpSpPr>
            <p:cNvPr id="1561" name="Group"/>
            <p:cNvGrpSpPr/>
            <p:nvPr/>
          </p:nvGrpSpPr>
          <p:grpSpPr>
            <a:xfrm>
              <a:off x="0" y="0"/>
              <a:ext cx="1095943" cy="536887"/>
              <a:chOff x="0" y="0"/>
              <a:chExt cx="1095942" cy="536886"/>
            </a:xfrm>
          </p:grpSpPr>
          <p:sp>
            <p:nvSpPr>
              <p:cNvPr id="1558"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59"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60"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562"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1564"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1565"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1572" name="Group"/>
          <p:cNvGrpSpPr/>
          <p:nvPr/>
        </p:nvGrpSpPr>
        <p:grpSpPr>
          <a:xfrm>
            <a:off x="21257040" y="445781"/>
            <a:ext cx="1919307" cy="1776796"/>
            <a:chOff x="0" y="0"/>
            <a:chExt cx="1919305" cy="1776795"/>
          </a:xfrm>
        </p:grpSpPr>
        <p:sp>
          <p:nvSpPr>
            <p:cNvPr id="1566"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1571" name="Group"/>
            <p:cNvGrpSpPr/>
            <p:nvPr/>
          </p:nvGrpSpPr>
          <p:grpSpPr>
            <a:xfrm>
              <a:off x="127609" y="56353"/>
              <a:ext cx="1664087" cy="1664088"/>
              <a:chOff x="0" y="0"/>
              <a:chExt cx="1664086" cy="1664086"/>
            </a:xfrm>
          </p:grpSpPr>
          <p:grpSp>
            <p:nvGrpSpPr>
              <p:cNvPr id="1569" name="Group"/>
              <p:cNvGrpSpPr/>
              <p:nvPr/>
            </p:nvGrpSpPr>
            <p:grpSpPr>
              <a:xfrm>
                <a:off x="0" y="0"/>
                <a:ext cx="1664087" cy="1664087"/>
                <a:chOff x="0" y="0"/>
                <a:chExt cx="1664086" cy="1664086"/>
              </a:xfrm>
            </p:grpSpPr>
            <p:pic>
              <p:nvPicPr>
                <p:cNvPr id="1567"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1568"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1570"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 name="MoM classique (*MQ)"/>
          <p:cNvSpPr txBox="1">
            <a:spLocks noGrp="1"/>
          </p:cNvSpPr>
          <p:nvPr>
            <p:ph type="title"/>
          </p:nvPr>
        </p:nvSpPr>
        <p:spPr>
          <a:xfrm>
            <a:off x="2128027" y="44188"/>
            <a:ext cx="20127946" cy="2579983"/>
          </a:xfrm>
          <a:prstGeom prst="rect">
            <a:avLst/>
          </a:prstGeom>
        </p:spPr>
        <p:txBody>
          <a:bodyPr/>
          <a:lstStyle/>
          <a:p>
            <a:r>
              <a:t>MoM classique (*MQ)</a:t>
            </a:r>
          </a:p>
        </p:txBody>
      </p:sp>
      <p:grpSp>
        <p:nvGrpSpPr>
          <p:cNvPr id="1578" name="Group"/>
          <p:cNvGrpSpPr/>
          <p:nvPr/>
        </p:nvGrpSpPr>
        <p:grpSpPr>
          <a:xfrm>
            <a:off x="12933347" y="5462365"/>
            <a:ext cx="2335691" cy="3758484"/>
            <a:chOff x="0" y="0"/>
            <a:chExt cx="2335689" cy="3758483"/>
          </a:xfrm>
        </p:grpSpPr>
        <p:sp>
          <p:nvSpPr>
            <p:cNvPr id="1575" name="Subscriber1"/>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Subscriber1</a:t>
              </a:r>
            </a:p>
          </p:txBody>
        </p:sp>
        <p:sp>
          <p:nvSpPr>
            <p:cNvPr id="1576"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77"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579" name="Line"/>
          <p:cNvSpPr/>
          <p:nvPr/>
        </p:nvSpPr>
        <p:spPr>
          <a:xfrm>
            <a:off x="3561977" y="9208148"/>
            <a:ext cx="17715868" cy="1"/>
          </a:xfrm>
          <a:prstGeom prst="line">
            <a:avLst/>
          </a:prstGeom>
          <a:ln w="25400">
            <a:solidFill>
              <a:srgbClr val="FFFFFF"/>
            </a:solidFill>
            <a:miter lim="400000"/>
          </a:ln>
        </p:spPr>
        <p:txBody>
          <a:bodyPr lIns="71437" tIns="71437" rIns="71437" bIns="71437" anchor="ctr"/>
          <a:lstStyle/>
          <a:p>
            <a:pPr>
              <a:defRPr sz="3600"/>
            </a:pPr>
            <a:endParaRPr/>
          </a:p>
        </p:txBody>
      </p:sp>
      <p:sp>
        <p:nvSpPr>
          <p:cNvPr id="1580" name="Line"/>
          <p:cNvSpPr/>
          <p:nvPr/>
        </p:nvSpPr>
        <p:spPr>
          <a:xfrm flipV="1">
            <a:off x="9938491" y="6697227"/>
            <a:ext cx="1" cy="2523622"/>
          </a:xfrm>
          <a:prstGeom prst="line">
            <a:avLst/>
          </a:prstGeom>
          <a:ln w="25400">
            <a:solidFill>
              <a:srgbClr val="FFFFFF"/>
            </a:solidFill>
            <a:miter lim="400000"/>
          </a:ln>
        </p:spPr>
        <p:txBody>
          <a:bodyPr lIns="71437" tIns="71437" rIns="71437" bIns="71437" anchor="ctr"/>
          <a:lstStyle/>
          <a:p>
            <a:pPr>
              <a:defRPr sz="3600"/>
            </a:pPr>
            <a:endParaRPr/>
          </a:p>
        </p:txBody>
      </p:sp>
      <p:sp>
        <p:nvSpPr>
          <p:cNvPr id="1581" name="Rectangle"/>
          <p:cNvSpPr/>
          <p:nvPr/>
        </p:nvSpPr>
        <p:spPr>
          <a:xfrm>
            <a:off x="8024480" y="3010609"/>
            <a:ext cx="3828021" cy="3678537"/>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582" name="Broker"/>
          <p:cNvSpPr txBox="1"/>
          <p:nvPr/>
        </p:nvSpPr>
        <p:spPr>
          <a:xfrm>
            <a:off x="8002536" y="50054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583" name="Line"/>
          <p:cNvSpPr/>
          <p:nvPr/>
        </p:nvSpPr>
        <p:spPr>
          <a:xfrm flipV="1">
            <a:off x="9671791" y="6859684"/>
            <a:ext cx="1" cy="2361165"/>
          </a:xfrm>
          <a:prstGeom prst="line">
            <a:avLst/>
          </a:prstGeom>
          <a:ln w="25400">
            <a:solidFill>
              <a:srgbClr val="FFFFFF"/>
            </a:solidFill>
            <a:miter lim="400000"/>
          </a:ln>
        </p:spPr>
        <p:txBody>
          <a:bodyPr lIns="71437" tIns="71437" rIns="71437" bIns="71437" anchor="ctr"/>
          <a:lstStyle/>
          <a:p>
            <a:pPr>
              <a:defRPr sz="3600"/>
            </a:pPr>
            <a:endParaRPr/>
          </a:p>
        </p:txBody>
      </p:sp>
      <p:sp>
        <p:nvSpPr>
          <p:cNvPr id="1584" name="Rectangle"/>
          <p:cNvSpPr/>
          <p:nvPr/>
        </p:nvSpPr>
        <p:spPr>
          <a:xfrm>
            <a:off x="7757780" y="32234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585" name="Broker"/>
          <p:cNvSpPr txBox="1"/>
          <p:nvPr/>
        </p:nvSpPr>
        <p:spPr>
          <a:xfrm>
            <a:off x="7735836" y="5221333"/>
            <a:ext cx="2852864"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300" b="1">
                <a:latin typeface="+mn-lt"/>
                <a:ea typeface="+mn-ea"/>
                <a:cs typeface="+mn-cs"/>
                <a:sym typeface="Helvetica"/>
              </a:defRPr>
            </a:lvl1pPr>
          </a:lstStyle>
          <a:p>
            <a:r>
              <a:t>Broker</a:t>
            </a:r>
          </a:p>
        </p:txBody>
      </p:sp>
      <p:sp>
        <p:nvSpPr>
          <p:cNvPr id="1586" name="Line"/>
          <p:cNvSpPr/>
          <p:nvPr/>
        </p:nvSpPr>
        <p:spPr>
          <a:xfrm flipV="1">
            <a:off x="9405091" y="7075584"/>
            <a:ext cx="1" cy="2145265"/>
          </a:xfrm>
          <a:prstGeom prst="line">
            <a:avLst/>
          </a:prstGeom>
          <a:ln w="25400">
            <a:solidFill>
              <a:srgbClr val="FFFFFF"/>
            </a:solidFill>
            <a:miter lim="400000"/>
          </a:ln>
        </p:spPr>
        <p:txBody>
          <a:bodyPr lIns="71437" tIns="71437" rIns="71437" bIns="71437" anchor="ctr"/>
          <a:lstStyle/>
          <a:p>
            <a:pPr>
              <a:defRPr sz="3600"/>
            </a:pPr>
            <a:endParaRPr/>
          </a:p>
        </p:txBody>
      </p:sp>
      <p:sp>
        <p:nvSpPr>
          <p:cNvPr id="1587" name="Rectangle"/>
          <p:cNvSpPr/>
          <p:nvPr/>
        </p:nvSpPr>
        <p:spPr>
          <a:xfrm>
            <a:off x="7491080" y="3439332"/>
            <a:ext cx="3828021" cy="3678538"/>
          </a:xfrm>
          <a:prstGeom prst="rect">
            <a:avLst/>
          </a:prstGeom>
          <a:solidFill>
            <a:srgbClr val="E8A432"/>
          </a:solidFill>
          <a:ln w="76200">
            <a:solidFill>
              <a:srgbClr val="FFFFFF"/>
            </a:solidFill>
            <a:miter lim="400000"/>
          </a:ln>
        </p:spPr>
        <p:txBody>
          <a:bodyPr lIns="71437" tIns="71437" rIns="71437" bIns="71437" anchor="ctr"/>
          <a:lstStyle/>
          <a:p>
            <a:pPr>
              <a:defRPr sz="3600"/>
            </a:pPr>
            <a:endParaRPr/>
          </a:p>
        </p:txBody>
      </p:sp>
      <p:sp>
        <p:nvSpPr>
          <p:cNvPr id="1588" name="Broker…"/>
          <p:cNvSpPr txBox="1"/>
          <p:nvPr/>
        </p:nvSpPr>
        <p:spPr>
          <a:xfrm>
            <a:off x="7978659" y="4470563"/>
            <a:ext cx="2852864"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800" b="1">
                <a:latin typeface="+mn-lt"/>
                <a:ea typeface="+mn-ea"/>
                <a:cs typeface="+mn-cs"/>
                <a:sym typeface="Helvetica"/>
              </a:defRPr>
            </a:pPr>
            <a:r>
              <a:t>Broker</a:t>
            </a:r>
          </a:p>
          <a:p>
            <a:pPr>
              <a:defRPr sz="4800" b="1">
                <a:latin typeface="+mn-lt"/>
                <a:ea typeface="+mn-ea"/>
                <a:cs typeface="+mn-cs"/>
                <a:sym typeface="Helvetica"/>
              </a:defRPr>
            </a:pPr>
            <a:r>
              <a:t>(cluster)</a:t>
            </a:r>
          </a:p>
        </p:txBody>
      </p:sp>
      <p:grpSp>
        <p:nvGrpSpPr>
          <p:cNvPr id="1592" name="Group"/>
          <p:cNvGrpSpPr/>
          <p:nvPr/>
        </p:nvGrpSpPr>
        <p:grpSpPr>
          <a:xfrm>
            <a:off x="4074544" y="5462365"/>
            <a:ext cx="2335691" cy="3758484"/>
            <a:chOff x="0" y="0"/>
            <a:chExt cx="2335689" cy="3758483"/>
          </a:xfrm>
        </p:grpSpPr>
        <p:sp>
          <p:nvSpPr>
            <p:cNvPr id="1589" name="Publisher"/>
            <p:cNvSpPr txBox="1"/>
            <p:nvPr/>
          </p:nvSpPr>
          <p:spPr>
            <a:xfrm>
              <a:off x="297499" y="783707"/>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Publisher</a:t>
              </a:r>
            </a:p>
          </p:txBody>
        </p:sp>
        <p:sp>
          <p:nvSpPr>
            <p:cNvPr id="1590"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91"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596" name="Group"/>
          <p:cNvGrpSpPr/>
          <p:nvPr/>
        </p:nvGrpSpPr>
        <p:grpSpPr>
          <a:xfrm>
            <a:off x="15808146" y="5462365"/>
            <a:ext cx="2335691" cy="3758484"/>
            <a:chOff x="0" y="0"/>
            <a:chExt cx="2335689" cy="3758483"/>
          </a:xfrm>
        </p:grpSpPr>
        <p:sp>
          <p:nvSpPr>
            <p:cNvPr id="1593" name="Subscriber2"/>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Subscriber2</a:t>
              </a:r>
            </a:p>
          </p:txBody>
        </p:sp>
        <p:sp>
          <p:nvSpPr>
            <p:cNvPr id="1594"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95"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grpSp>
        <p:nvGrpSpPr>
          <p:cNvPr id="1600" name="Group"/>
          <p:cNvGrpSpPr/>
          <p:nvPr/>
        </p:nvGrpSpPr>
        <p:grpSpPr>
          <a:xfrm>
            <a:off x="18682946" y="5462365"/>
            <a:ext cx="2335691" cy="3758484"/>
            <a:chOff x="0" y="0"/>
            <a:chExt cx="2335689" cy="3758483"/>
          </a:xfrm>
        </p:grpSpPr>
        <p:sp>
          <p:nvSpPr>
            <p:cNvPr id="1597" name="Subscriber3"/>
            <p:cNvSpPr txBox="1"/>
            <p:nvPr/>
          </p:nvSpPr>
          <p:spPr>
            <a:xfrm>
              <a:off x="297499" y="677339"/>
              <a:ext cx="1740692" cy="889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Subscriber3</a:t>
              </a:r>
            </a:p>
          </p:txBody>
        </p:sp>
        <p:sp>
          <p:nvSpPr>
            <p:cNvPr id="1598" name="Line"/>
            <p:cNvSpPr/>
            <p:nvPr/>
          </p:nvSpPr>
          <p:spPr>
            <a:xfrm flipV="1">
              <a:off x="1167844" y="2218680"/>
              <a:ext cx="1" cy="153980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599" name="Rectangle"/>
            <p:cNvSpPr/>
            <p:nvPr/>
          </p:nvSpPr>
          <p:spPr>
            <a:xfrm>
              <a:off x="0" y="0"/>
              <a:ext cx="2335690" cy="2244482"/>
            </a:xfrm>
            <a:prstGeom prst="rect">
              <a:avLst/>
            </a:prstGeom>
            <a:no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601" name="Broker based PubSub (fan-out)"/>
          <p:cNvSpPr txBox="1"/>
          <p:nvPr/>
        </p:nvSpPr>
        <p:spPr>
          <a:xfrm>
            <a:off x="7422095" y="10792524"/>
            <a:ext cx="953981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E8A432"/>
                </a:solidFill>
                <a:latin typeface="+mn-lt"/>
                <a:ea typeface="+mn-ea"/>
                <a:cs typeface="+mn-cs"/>
                <a:sym typeface="Helvetica"/>
              </a:defRPr>
            </a:lvl1pPr>
          </a:lstStyle>
          <a:p>
            <a:r>
              <a:t>Broker based PubSub (fan-out)</a:t>
            </a:r>
          </a:p>
        </p:txBody>
      </p:sp>
      <p:grpSp>
        <p:nvGrpSpPr>
          <p:cNvPr id="1607" name="Group"/>
          <p:cNvGrpSpPr/>
          <p:nvPr/>
        </p:nvGrpSpPr>
        <p:grpSpPr>
          <a:xfrm>
            <a:off x="5630790" y="8872827"/>
            <a:ext cx="1798409" cy="1075842"/>
            <a:chOff x="0" y="0"/>
            <a:chExt cx="1798408" cy="1075841"/>
          </a:xfrm>
        </p:grpSpPr>
        <p:grpSp>
          <p:nvGrpSpPr>
            <p:cNvPr id="1605" name="Group"/>
            <p:cNvGrpSpPr/>
            <p:nvPr/>
          </p:nvGrpSpPr>
          <p:grpSpPr>
            <a:xfrm>
              <a:off x="0" y="0"/>
              <a:ext cx="1095943" cy="536887"/>
              <a:chOff x="0" y="0"/>
              <a:chExt cx="1095942" cy="536886"/>
            </a:xfrm>
          </p:grpSpPr>
          <p:sp>
            <p:nvSpPr>
              <p:cNvPr id="1602" name="Rectangle"/>
              <p:cNvSpPr/>
              <p:nvPr/>
            </p:nvSpPr>
            <p:spPr>
              <a:xfrm>
                <a:off x="0" y="13011"/>
                <a:ext cx="1095943" cy="523876"/>
              </a:xfrm>
              <a:prstGeom prst="rect">
                <a:avLst/>
              </a:prstGeom>
              <a:solidFill>
                <a:srgbClr val="A599AA"/>
              </a:solidFill>
              <a:ln w="762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03" name="Line"/>
              <p:cNvSpPr/>
              <p:nvPr/>
            </p:nvSpPr>
            <p:spPr>
              <a:xfrm>
                <a:off x="23815" y="12427"/>
                <a:ext cx="523315" cy="317056"/>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sp>
            <p:nvSpPr>
              <p:cNvPr id="1604" name="Line"/>
              <p:cNvSpPr/>
              <p:nvPr/>
            </p:nvSpPr>
            <p:spPr>
              <a:xfrm flipV="1">
                <a:off x="524850" y="0"/>
                <a:ext cx="542159" cy="329492"/>
              </a:xfrm>
              <a:prstGeom prst="line">
                <a:avLst/>
              </a:prstGeom>
              <a:noFill/>
              <a:ln w="50800" cap="flat">
                <a:solidFill>
                  <a:srgbClr val="FFFFFF"/>
                </a:solidFill>
                <a:prstDash val="solid"/>
                <a:miter lim="400000"/>
              </a:ln>
              <a:effectLst/>
            </p:spPr>
            <p:txBody>
              <a:bodyPr wrap="square" lIns="71437" tIns="71437" rIns="71437" bIns="71437" numCol="1" anchor="ctr">
                <a:noAutofit/>
              </a:bodyPr>
              <a:lstStyle/>
              <a:p>
                <a:pPr>
                  <a:defRPr sz="3600"/>
                </a:pPr>
                <a:endParaRPr/>
              </a:p>
            </p:txBody>
          </p:sp>
        </p:grpSp>
        <p:sp>
          <p:nvSpPr>
            <p:cNvPr id="1606" name="topic A"/>
            <p:cNvSpPr txBox="1"/>
            <p:nvPr/>
          </p:nvSpPr>
          <p:spPr>
            <a:xfrm>
              <a:off x="57717" y="398774"/>
              <a:ext cx="1740692" cy="677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300" b="1">
                  <a:latin typeface="+mn-lt"/>
                  <a:ea typeface="+mn-ea"/>
                  <a:cs typeface="+mn-cs"/>
                  <a:sym typeface="Helvetica"/>
                </a:defRPr>
              </a:lvl1pPr>
            </a:lstStyle>
            <a:p>
              <a:r>
                <a:t>topic A</a:t>
              </a:r>
            </a:p>
          </p:txBody>
        </p:sp>
      </p:grpSp>
      <p:sp>
        <p:nvSpPr>
          <p:cNvPr id="1608" name="topic A"/>
          <p:cNvSpPr txBox="1"/>
          <p:nvPr/>
        </p:nvSpPr>
        <p:spPr>
          <a:xfrm>
            <a:off x="13230846" y="4511343"/>
            <a:ext cx="1740693"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sp>
        <p:nvSpPr>
          <p:cNvPr id="1609" name="topic A"/>
          <p:cNvSpPr txBox="1"/>
          <p:nvPr/>
        </p:nvSpPr>
        <p:spPr>
          <a:xfrm>
            <a:off x="18980446" y="4511343"/>
            <a:ext cx="1740692" cy="677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300" b="1">
                <a:latin typeface="+mn-lt"/>
                <a:ea typeface="+mn-ea"/>
                <a:cs typeface="+mn-cs"/>
                <a:sym typeface="Helvetica"/>
              </a:defRPr>
            </a:lvl1pPr>
          </a:lstStyle>
          <a:p>
            <a:r>
              <a:t>topic A</a:t>
            </a:r>
          </a:p>
        </p:txBody>
      </p:sp>
      <p:grpSp>
        <p:nvGrpSpPr>
          <p:cNvPr id="1616" name="Group"/>
          <p:cNvGrpSpPr/>
          <p:nvPr/>
        </p:nvGrpSpPr>
        <p:grpSpPr>
          <a:xfrm>
            <a:off x="21257040" y="445781"/>
            <a:ext cx="1919307" cy="1776796"/>
            <a:chOff x="0" y="0"/>
            <a:chExt cx="1919305" cy="1776795"/>
          </a:xfrm>
        </p:grpSpPr>
        <p:sp>
          <p:nvSpPr>
            <p:cNvPr id="1610" name="Rectangle"/>
            <p:cNvSpPr/>
            <p:nvPr/>
          </p:nvSpPr>
          <p:spPr>
            <a:xfrm>
              <a:off x="0" y="0"/>
              <a:ext cx="1919306" cy="177679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600"/>
              </a:pPr>
              <a:endParaRPr/>
            </a:p>
          </p:txBody>
        </p:sp>
        <p:grpSp>
          <p:nvGrpSpPr>
            <p:cNvPr id="1615" name="Group"/>
            <p:cNvGrpSpPr/>
            <p:nvPr/>
          </p:nvGrpSpPr>
          <p:grpSpPr>
            <a:xfrm>
              <a:off x="127609" y="56353"/>
              <a:ext cx="1664087" cy="1664088"/>
              <a:chOff x="0" y="0"/>
              <a:chExt cx="1664086" cy="1664086"/>
            </a:xfrm>
          </p:grpSpPr>
          <p:grpSp>
            <p:nvGrpSpPr>
              <p:cNvPr id="1613" name="Group"/>
              <p:cNvGrpSpPr/>
              <p:nvPr/>
            </p:nvGrpSpPr>
            <p:grpSpPr>
              <a:xfrm>
                <a:off x="0" y="0"/>
                <a:ext cx="1664087" cy="1664087"/>
                <a:chOff x="0" y="0"/>
                <a:chExt cx="1664086" cy="1664086"/>
              </a:xfrm>
            </p:grpSpPr>
            <p:pic>
              <p:nvPicPr>
                <p:cNvPr id="1611" name="Image" descr="Image"/>
                <p:cNvPicPr>
                  <a:picLocks noChangeAspect="1"/>
                </p:cNvPicPr>
                <p:nvPr/>
              </p:nvPicPr>
              <p:blipFill>
                <a:blip r:embed="rId2">
                  <a:extLst/>
                </a:blip>
                <a:stretch>
                  <a:fillRect/>
                </a:stretch>
              </p:blipFill>
              <p:spPr>
                <a:xfrm>
                  <a:off x="0" y="0"/>
                  <a:ext cx="1664087" cy="1664087"/>
                </a:xfrm>
                <a:prstGeom prst="rect">
                  <a:avLst/>
                </a:prstGeom>
                <a:ln w="12700" cap="flat">
                  <a:noFill/>
                  <a:miter lim="400000"/>
                </a:ln>
                <a:effectLst/>
              </p:spPr>
            </p:pic>
            <p:sp>
              <p:nvSpPr>
                <p:cNvPr id="1612" name="Rectangle"/>
                <p:cNvSpPr/>
                <p:nvPr/>
              </p:nvSpPr>
              <p:spPr>
                <a:xfrm>
                  <a:off x="419188" y="314091"/>
                  <a:ext cx="825710" cy="731105"/>
                </a:xfrm>
                <a:prstGeom prst="rect">
                  <a:avLst/>
                </a:prstGeom>
                <a:solidFill>
                  <a:srgbClr val="323333"/>
                </a:solidFill>
                <a:ln w="12700" cap="flat">
                  <a:noFill/>
                  <a:miter lim="400000"/>
                </a:ln>
                <a:effectLst/>
              </p:spPr>
              <p:txBody>
                <a:bodyPr wrap="square" lIns="71437" tIns="71437" rIns="71437" bIns="71437" numCol="1" anchor="ctr">
                  <a:noAutofit/>
                </a:bodyPr>
                <a:lstStyle/>
                <a:p>
                  <a:pPr>
                    <a:defRPr sz="3600"/>
                  </a:pPr>
                  <a:endParaRPr/>
                </a:p>
              </p:txBody>
            </p:sp>
          </p:grpSp>
          <p:sp>
            <p:nvSpPr>
              <p:cNvPr id="1614" name="TCP"/>
              <p:cNvSpPr txBox="1"/>
              <p:nvPr/>
            </p:nvSpPr>
            <p:spPr>
              <a:xfrm>
                <a:off x="303826" y="347856"/>
                <a:ext cx="1056434" cy="663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400" b="1">
                    <a:solidFill>
                      <a:srgbClr val="F1F1F1"/>
                    </a:solidFill>
                    <a:latin typeface="+mn-lt"/>
                    <a:ea typeface="+mn-ea"/>
                    <a:cs typeface="+mn-cs"/>
                    <a:sym typeface="Helvetica"/>
                  </a:defRPr>
                </a:lvl1pPr>
              </a:lstStyle>
              <a:p>
                <a:r>
                  <a:t>TCP</a:t>
                </a:r>
              </a:p>
            </p:txBody>
          </p:sp>
        </p:grpSp>
      </p:gr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a:ea typeface="Helvetica"/>
        <a:cs typeface="Helvetica"/>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a:ea typeface="Helvetica"/>
        <a:cs typeface="Helvetica"/>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TotalTime>
  <Words>2766</Words>
  <Application>Microsoft Macintosh PowerPoint</Application>
  <PresentationFormat>Custom</PresentationFormat>
  <Paragraphs>855</Paragraphs>
  <Slides>142</Slides>
  <Notes>39</Notes>
  <HiddenSlides>6</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142</vt:i4>
      </vt:variant>
    </vt:vector>
  </HeadingPairs>
  <TitlesOfParts>
    <vt:vector size="148" baseType="lpstr">
      <vt:lpstr>Courier</vt:lpstr>
      <vt:lpstr>DIN Condensed</vt:lpstr>
      <vt:lpstr>Helvetica</vt:lpstr>
      <vt:lpstr>Helvetica Light</vt:lpstr>
      <vt:lpstr>Helvetica Neue</vt:lpstr>
      <vt:lpstr>Black</vt:lpstr>
      <vt:lpstr>Consignes de sécurité</vt:lpstr>
      <vt:lpstr>PowerPoint Presentation</vt:lpstr>
      <vt:lpstr>NETWORXX</vt:lpstr>
      <vt:lpstr>@cyrdup</vt:lpstr>
      <vt:lpstr>@raphaelluta</vt:lpstr>
      <vt:lpstr>@tpierrain</vt:lpstr>
      <vt:lpstr>Question</vt:lpstr>
      <vt:lpstr>A quand remonte la dernière fois que vous avez regardé derrière la prise?</vt:lpstr>
      <vt:lpstr>PowerPoint Presentation</vt:lpstr>
      <vt:lpstr>Objectifs</vt:lpstr>
      <vt:lpstr>DON’T GUESS, MEASURE</vt:lpstr>
      <vt:lpstr>Moyenne PErcentiles, percentiles, percentiles…</vt:lpstr>
      <vt:lpstr>Les résultats (vue user)</vt:lpstr>
      <vt:lpstr>Les résultats (côté back)</vt:lpstr>
      <vt:lpstr>PowerPoint Presentation</vt:lpstr>
      <vt:lpstr>Temps de faire de la spéléologie…</vt:lpstr>
      <vt:lpstr>HTTP 1.x</vt:lpstr>
      <vt:lpstr>TCP</vt:lpstr>
      <vt:lpstr>IP</vt:lpstr>
      <vt:lpstr>Le réseau</vt:lpstr>
      <vt:lpstr>Parlons Modèle</vt:lpstr>
      <vt:lpstr>Couches OSI</vt:lpstr>
      <vt:lpstr>Et appliqué à TCP/IP ?</vt:lpstr>
      <vt:lpstr>Couches OSI</vt:lpstr>
      <vt:lpstr>TCP: un gros tuyau?</vt:lpstr>
      <vt:lpstr>Magique?</vt:lpstr>
      <vt:lpstr>Magique!</vt:lpstr>
      <vt:lpstr>Maintenant:  Redécouvrons TCP/IP  Façon Montessori !</vt:lpstr>
      <vt:lpstr>Bilan  On a perdu des enveloppes Quel désordre !</vt:lpstr>
      <vt:lpstr>Quel est le message?</vt:lpstr>
      <vt:lpstr>‘Pourquoi Google ne respecte t-il pas le protocole TCP ? Qui est Naggle, et pourquoi garde t-il mes données en otage ? UDP est-il un protocole voyou ? Pourquoi les fichiers ne se transmettent-ils jamais à la vitesse attendue ?’</vt:lpstr>
      <vt:lpstr>Flow control et donc … négociation</vt:lpstr>
      <vt:lpstr>PowerPoint Presentation</vt:lpstr>
      <vt:lpstr>PowerPoint Presentation</vt:lpstr>
      <vt:lpstr>Slow start &amp; Congestion control</vt:lpstr>
      <vt:lpstr>Méfiez vous des intermédiaires !</vt:lpstr>
      <vt:lpstr>Méfiez vous des intermédiaires</vt:lpstr>
      <vt:lpstr>Une connexion TCP peut se couper sans que vous le sachiez</vt:lpstr>
      <vt:lpstr>TCP Connection  is an abstraction!</vt:lpstr>
      <vt:lpstr>Wrap up</vt:lpstr>
      <vt:lpstr>Problème #1 (côté backends)</vt:lpstr>
      <vt:lpstr>Une idée ?</vt:lpstr>
      <vt:lpstr>Zoomons un peu …</vt:lpstr>
      <vt:lpstr>Peu de données échangées mais un temps de réponse important  1 requête client  =&gt;  des centaines de petites requêtes sur les services back</vt:lpstr>
      <vt:lpstr>Chatty interactions</vt:lpstr>
      <vt:lpstr>Problème #1 - Chatty interactions</vt:lpstr>
      <vt:lpstr>Pour chaque appel de service</vt:lpstr>
      <vt:lpstr>Pour chaque appel de service</vt:lpstr>
      <vt:lpstr>Des frais de bouches réseaux qui commencent à peser…</vt:lpstr>
      <vt:lpstr>Des frais de bouches réseaux qui commencent à peser…</vt:lpstr>
      <vt:lpstr>Un ROI parfois discutable…</vt:lpstr>
      <vt:lpstr>La solution ?</vt:lpstr>
      <vt:lpstr>La solution ?</vt:lpstr>
      <vt:lpstr>La solution ?</vt:lpstr>
      <vt:lpstr>Chatty vs. Chunky</vt:lpstr>
      <vt:lpstr>La malédiction du remoting…</vt:lpstr>
      <vt:lpstr>A une approche code-first…</vt:lpstr>
      <vt:lpstr>…préférons une approche contract-first</vt:lpstr>
      <vt:lpstr>Parfois, un simple geste peut vous sauver</vt:lpstr>
      <vt:lpstr>Question</vt:lpstr>
      <vt:lpstr>Propositions</vt:lpstr>
      <vt:lpstr>Réponse</vt:lpstr>
      <vt:lpstr>Le paradoxe du smart batching</vt:lpstr>
      <vt:lpstr>Budget latence</vt:lpstr>
      <vt:lpstr>Budget latence</vt:lpstr>
      <vt:lpstr>Budget latence</vt:lpstr>
      <vt:lpstr>Budget latence</vt:lpstr>
      <vt:lpstr>Budget latence</vt:lpstr>
      <vt:lpstr>Budget latence</vt:lpstr>
      <vt:lpstr>Budget latence</vt:lpstr>
      <vt:lpstr>Budget latence</vt:lpstr>
      <vt:lpstr>Budget latence</vt:lpstr>
      <vt:lpstr>Budget latence</vt:lpstr>
      <vt:lpstr>Budget latence</vt:lpstr>
      <vt:lpstr>Smart batching</vt:lpstr>
      <vt:lpstr>Smart batching</vt:lpstr>
      <vt:lpstr>Smart batching</vt:lpstr>
      <vt:lpstr>Ou alors…</vt:lpstr>
      <vt:lpstr>Kernel bypass</vt:lpstr>
      <vt:lpstr>Kernel bypass</vt:lpstr>
      <vt:lpstr>Problème #2 (côté backends)</vt:lpstr>
      <vt:lpstr>Attention à la taille des messages !  et donc au format de sérialization</vt:lpstr>
      <vt:lpstr>Le poids du savon…</vt:lpstr>
      <vt:lpstr>Le poids du savon…</vt:lpstr>
      <vt:lpstr>Le poids du savon…</vt:lpstr>
      <vt:lpstr>Le poids du savon…</vt:lpstr>
      <vt:lpstr>Le bon outil pour le bon usage</vt:lpstr>
      <vt:lpstr>Problème #3 (côté backends)</vt:lpstr>
      <vt:lpstr>PowerPoint Presentation</vt:lpstr>
      <vt:lpstr>PowerPoint Presentation</vt:lpstr>
      <vt:lpstr>PowerPoint Presentation</vt:lpstr>
      <vt:lpstr>Paradigmes</vt:lpstr>
      <vt:lpstr>Paradigmes</vt:lpstr>
      <vt:lpstr>PowerPoint Presentation</vt:lpstr>
      <vt:lpstr>PowerPoint Presentation</vt:lpstr>
      <vt:lpstr>Un bon MoM, ça peut toujours servir !</vt:lpstr>
      <vt:lpstr>MoM classique (*MQ)</vt:lpstr>
      <vt:lpstr>MoM classique (*MQ)</vt:lpstr>
      <vt:lpstr>MoM classique (*MQ)</vt:lpstr>
      <vt:lpstr>MoM classique (*MQ)</vt:lpstr>
      <vt:lpstr>MoM classique (*MQ)</vt:lpstr>
      <vt:lpstr>MoM classique (*MQ)</vt:lpstr>
      <vt:lpstr>MoM classique (*MQ)</vt:lpstr>
      <vt:lpstr>MoM classique (*MQ)</vt:lpstr>
      <vt:lpstr>MoM classique (*MQ)</vt:lpstr>
      <vt:lpstr>MoM classique (*MQ)</vt:lpstr>
      <vt:lpstr>MoM classique (*MQ)</vt:lpstr>
      <vt:lpstr>MoM classique (*MQ)</vt:lpstr>
      <vt:lpstr>MoM classique (*MQ)</vt:lpstr>
      <vt:lpstr>MoM classique (*MQ)</vt:lpstr>
      <vt:lpstr>MoM classique (*MQ)</vt:lpstr>
      <vt:lpstr>MoM classique (*MQ)</vt:lpstr>
      <vt:lpstr>MoM classique (*MQ)</vt:lpstr>
      <vt:lpstr>PowerPoint Presentation</vt:lpstr>
      <vt:lpstr>MoM classique (*MQ)</vt:lpstr>
      <vt:lpstr>MoM multicast</vt:lpstr>
      <vt:lpstr>MoM multicast</vt:lpstr>
      <vt:lpstr>MoM multicast</vt:lpstr>
      <vt:lpstr>MoM multicast</vt:lpstr>
      <vt:lpstr>MoM multicast</vt:lpstr>
      <vt:lpstr>MoM multicast</vt:lpstr>
      <vt:lpstr>MoM multicast</vt:lpstr>
      <vt:lpstr>MoM multicast</vt:lpstr>
      <vt:lpstr>MoM multicast</vt:lpstr>
      <vt:lpstr>MoM multicast</vt:lpstr>
      <vt:lpstr>PowerPoint Presentation</vt:lpstr>
      <vt:lpstr>Une grosse différence</vt:lpstr>
      <vt:lpstr>Une grosse différence</vt:lpstr>
      <vt:lpstr>PowerPoint Presentation</vt:lpstr>
      <vt:lpstr>Pause</vt:lpstr>
      <vt:lpstr>Wrap up</vt:lpstr>
      <vt:lpstr>Une culture réseaux rafraîchie</vt:lpstr>
      <vt:lpstr>Enrichir votre boite à outils</vt:lpstr>
      <vt:lpstr>Un modele mental utile</vt:lpstr>
      <vt:lpstr>En parlant de modèle mental…</vt:lpstr>
      <vt:lpstr>8 FALLACIES OF DISTRIBUTED SYSTEMS</vt:lpstr>
      <vt:lpstr>PowerPoint Presentation</vt:lpstr>
      <vt:lpstr>8 FALLACIES OF DISTRIBUTED SYSTEMS</vt:lpstr>
      <vt:lpstr>8 FALLACIES OF DISTRIBUTED SYSTEMS</vt:lpstr>
      <vt:lpstr>8 FALLACIES OF DISTRIBUTED SYSTEMS</vt:lpstr>
      <vt:lpstr>Merci !</vt:lpstr>
      <vt:lpstr>Adresse:port</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Consignes de sécurité</dc:title>
  <cp:lastModifiedBy>Thomas PIERRAIN</cp:lastModifiedBy>
  <cp:revision>2</cp:revision>
  <dcterms:modified xsi:type="dcterms:W3CDTF">2021-05-22T15:04:01Z</dcterms:modified>
</cp:coreProperties>
</file>